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23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3" r:id="rId13"/>
    <p:sldId id="274" r:id="rId14"/>
    <p:sldId id="275" r:id="rId15"/>
    <p:sldId id="268" r:id="rId16"/>
    <p:sldId id="276" r:id="rId17"/>
    <p:sldId id="277" r:id="rId18"/>
    <p:sldId id="278" r:id="rId19"/>
    <p:sldId id="279" r:id="rId20"/>
    <p:sldId id="280" r:id="rId21"/>
    <p:sldId id="267" r:id="rId22"/>
    <p:sldId id="281" r:id="rId23"/>
    <p:sldId id="272" r:id="rId2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3061A5-2BAE-4010-A523-3C116F17B28B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it-IT"/>
        </a:p>
      </dgm:t>
    </dgm:pt>
    <dgm:pt modelId="{BDDBBC4F-694D-40AC-A68C-22B5B650078D}">
      <dgm:prSet phldrT="[Testo]"/>
      <dgm:spPr/>
      <dgm:t>
        <a:bodyPr/>
        <a:lstStyle/>
        <a:p>
          <a:r>
            <a:rPr lang="it-IT" b="0" strike="noStrike" spc="-1" dirty="0" smtClean="0">
              <a:uFill>
                <a:solidFill>
                  <a:srgbClr val="FFFFFF"/>
                </a:solidFill>
              </a:uFill>
              <a:latin typeface="Calibri"/>
            </a:rPr>
            <a:t>La colecistectomia «difficile» è associata ad un aumento di: </a:t>
          </a:r>
          <a:endParaRPr lang="it-IT" dirty="0"/>
        </a:p>
      </dgm:t>
    </dgm:pt>
    <dgm:pt modelId="{75DAEF64-6541-4DFC-B989-4EBF5B1E20E8}" type="parTrans" cxnId="{DE759B78-4E1B-4678-B725-4B1B56F01546}">
      <dgm:prSet/>
      <dgm:spPr/>
      <dgm:t>
        <a:bodyPr/>
        <a:lstStyle/>
        <a:p>
          <a:endParaRPr lang="it-IT"/>
        </a:p>
      </dgm:t>
    </dgm:pt>
    <dgm:pt modelId="{377F4B55-6AEA-47D2-A820-C602B463096A}" type="sibTrans" cxnId="{DE759B78-4E1B-4678-B725-4B1B56F01546}">
      <dgm:prSet/>
      <dgm:spPr/>
      <dgm:t>
        <a:bodyPr/>
        <a:lstStyle/>
        <a:p>
          <a:endParaRPr lang="it-IT"/>
        </a:p>
      </dgm:t>
    </dgm:pt>
    <dgm:pt modelId="{965BA24B-E6B5-4DBF-91DE-7FE9B08E2D55}">
      <dgm:prSet phldrT="[Testo]"/>
      <dgm:spPr/>
      <dgm:t>
        <a:bodyPr/>
        <a:lstStyle/>
        <a:p>
          <a:r>
            <a:rPr lang="it-IT" b="0" strike="noStrike" spc="-1" smtClean="0">
              <a:uFill>
                <a:solidFill>
                  <a:srgbClr val="FFFFFF"/>
                </a:solidFill>
              </a:uFill>
              <a:latin typeface="Calibri"/>
            </a:rPr>
            <a:t>Tempo operatorio</a:t>
          </a:r>
          <a:endParaRPr lang="it-IT" dirty="0"/>
        </a:p>
      </dgm:t>
    </dgm:pt>
    <dgm:pt modelId="{A338249B-E487-40D7-A27D-FBFCF0672764}" type="parTrans" cxnId="{AAFBA657-7863-466F-9CFC-EBF54BBB2A11}">
      <dgm:prSet/>
      <dgm:spPr/>
      <dgm:t>
        <a:bodyPr/>
        <a:lstStyle/>
        <a:p>
          <a:endParaRPr lang="it-IT"/>
        </a:p>
      </dgm:t>
    </dgm:pt>
    <dgm:pt modelId="{8D2F6239-4860-4EDA-A747-3325CD15299F}" type="sibTrans" cxnId="{AAFBA657-7863-466F-9CFC-EBF54BBB2A11}">
      <dgm:prSet/>
      <dgm:spPr/>
      <dgm:t>
        <a:bodyPr/>
        <a:lstStyle/>
        <a:p>
          <a:endParaRPr lang="it-IT"/>
        </a:p>
      </dgm:t>
    </dgm:pt>
    <dgm:pt modelId="{A00FA855-6C91-4D26-B19F-C70A15F24A74}">
      <dgm:prSet phldrT="[Testo]"/>
      <dgm:spPr/>
      <dgm:t>
        <a:bodyPr/>
        <a:lstStyle/>
        <a:p>
          <a:r>
            <a:rPr lang="it-IT" b="0" strike="noStrike" spc="-1" smtClean="0">
              <a:uFill>
                <a:solidFill>
                  <a:srgbClr val="FFFFFF"/>
                </a:solidFill>
              </a:uFill>
              <a:latin typeface="Calibri"/>
            </a:rPr>
            <a:t>Definizione non universalmente accettata</a:t>
          </a:r>
          <a:endParaRPr lang="it-IT" dirty="0"/>
        </a:p>
      </dgm:t>
    </dgm:pt>
    <dgm:pt modelId="{0B9E5AC0-A89F-4FD3-8CE4-D4CE3D1AA9D0}" type="parTrans" cxnId="{D93B0EE4-67A8-4401-834D-9C125384C3C7}">
      <dgm:prSet/>
      <dgm:spPr/>
      <dgm:t>
        <a:bodyPr/>
        <a:lstStyle/>
        <a:p>
          <a:endParaRPr lang="it-IT"/>
        </a:p>
      </dgm:t>
    </dgm:pt>
    <dgm:pt modelId="{C8F380A4-6E20-4E57-83E0-4C2E03625144}" type="sibTrans" cxnId="{D93B0EE4-67A8-4401-834D-9C125384C3C7}">
      <dgm:prSet/>
      <dgm:spPr/>
      <dgm:t>
        <a:bodyPr/>
        <a:lstStyle/>
        <a:p>
          <a:endParaRPr lang="it-IT"/>
        </a:p>
      </dgm:t>
    </dgm:pt>
    <dgm:pt modelId="{2D5E64EB-FB9E-4F3C-8336-9A1ED9187977}">
      <dgm:prSet phldrT="[Testo]"/>
      <dgm:spPr/>
      <dgm:t>
        <a:bodyPr/>
        <a:lstStyle/>
        <a:p>
          <a:r>
            <a:rPr lang="it-IT" b="0" strike="noStrike" spc="-1" dirty="0" smtClean="0">
              <a:uFill>
                <a:solidFill>
                  <a:srgbClr val="FFFFFF"/>
                </a:solidFill>
              </a:uFill>
              <a:latin typeface="Calibri"/>
            </a:rPr>
            <a:t>Frequenza di circa 26% in alcune serie </a:t>
          </a:r>
          <a:endParaRPr lang="it-IT" dirty="0"/>
        </a:p>
      </dgm:t>
    </dgm:pt>
    <dgm:pt modelId="{37552721-C03B-4B3F-BE9D-7B846C76B0C0}" type="parTrans" cxnId="{87D8B74A-5354-46C1-9E7F-0B0D114C578C}">
      <dgm:prSet/>
      <dgm:spPr/>
      <dgm:t>
        <a:bodyPr/>
        <a:lstStyle/>
        <a:p>
          <a:endParaRPr lang="it-IT"/>
        </a:p>
      </dgm:t>
    </dgm:pt>
    <dgm:pt modelId="{6C2A84A2-103C-4DB4-96B0-9BB28A9B8E7A}" type="sibTrans" cxnId="{87D8B74A-5354-46C1-9E7F-0B0D114C578C}">
      <dgm:prSet/>
      <dgm:spPr/>
      <dgm:t>
        <a:bodyPr/>
        <a:lstStyle/>
        <a:p>
          <a:endParaRPr lang="it-IT"/>
        </a:p>
      </dgm:t>
    </dgm:pt>
    <dgm:pt modelId="{1C1B9B08-F304-4DE6-A2C7-C63900992A5E}">
      <dgm:prSet/>
      <dgm:spPr/>
      <dgm:t>
        <a:bodyPr/>
        <a:lstStyle/>
        <a:p>
          <a:r>
            <a:rPr lang="it-IT" b="0" strike="noStrike" spc="-1" smtClean="0">
              <a:uFill>
                <a:solidFill>
                  <a:srgbClr val="FFFFFF"/>
                </a:solidFill>
              </a:uFill>
              <a:latin typeface="Calibri"/>
            </a:rPr>
            <a:t>Perdite ematiche</a:t>
          </a:r>
          <a:endParaRPr lang="it-IT" b="0" strike="noStrike" spc="-1" dirty="0">
            <a:uFill>
              <a:solidFill>
                <a:srgbClr val="FFFFFF"/>
              </a:solidFill>
            </a:uFill>
            <a:latin typeface="Arial"/>
          </a:endParaRPr>
        </a:p>
      </dgm:t>
    </dgm:pt>
    <dgm:pt modelId="{48417097-73CF-42B3-92CF-1E2862F6D755}" type="parTrans" cxnId="{31D6E1B2-5A19-4F40-A8E0-7ABD2BC0D800}">
      <dgm:prSet/>
      <dgm:spPr/>
      <dgm:t>
        <a:bodyPr/>
        <a:lstStyle/>
        <a:p>
          <a:endParaRPr lang="it-IT"/>
        </a:p>
      </dgm:t>
    </dgm:pt>
    <dgm:pt modelId="{BA91B356-3E94-40B3-B935-04968C3E5234}" type="sibTrans" cxnId="{31D6E1B2-5A19-4F40-A8E0-7ABD2BC0D800}">
      <dgm:prSet/>
      <dgm:spPr/>
      <dgm:t>
        <a:bodyPr/>
        <a:lstStyle/>
        <a:p>
          <a:endParaRPr lang="it-IT"/>
        </a:p>
      </dgm:t>
    </dgm:pt>
    <dgm:pt modelId="{BEBC9A1F-70DD-4A99-A547-0371C7FEE338}">
      <dgm:prSet/>
      <dgm:spPr/>
      <dgm:t>
        <a:bodyPr/>
        <a:lstStyle/>
        <a:p>
          <a:r>
            <a:rPr lang="it-IT" b="0" strike="noStrike" spc="-1" smtClean="0">
              <a:uFill>
                <a:solidFill>
                  <a:srgbClr val="FFFFFF"/>
                </a:solidFill>
              </a:uFill>
              <a:latin typeface="Calibri"/>
            </a:rPr>
            <a:t>Ospedalizzazione</a:t>
          </a:r>
          <a:endParaRPr lang="it-IT" b="0" strike="noStrike" spc="-1" dirty="0">
            <a:uFill>
              <a:solidFill>
                <a:srgbClr val="FFFFFF"/>
              </a:solidFill>
            </a:uFill>
            <a:latin typeface="Arial"/>
          </a:endParaRPr>
        </a:p>
      </dgm:t>
    </dgm:pt>
    <dgm:pt modelId="{831CD9A2-E6FB-46DD-803D-8C5CB2E804DF}" type="parTrans" cxnId="{D94A0B87-2876-4DD9-91CA-9E5CA76A5C57}">
      <dgm:prSet/>
      <dgm:spPr/>
      <dgm:t>
        <a:bodyPr/>
        <a:lstStyle/>
        <a:p>
          <a:endParaRPr lang="it-IT"/>
        </a:p>
      </dgm:t>
    </dgm:pt>
    <dgm:pt modelId="{8573FA5E-A7FD-41EB-BEE7-2E72A34CF8E8}" type="sibTrans" cxnId="{D94A0B87-2876-4DD9-91CA-9E5CA76A5C57}">
      <dgm:prSet/>
      <dgm:spPr/>
      <dgm:t>
        <a:bodyPr/>
        <a:lstStyle/>
        <a:p>
          <a:endParaRPr lang="it-IT"/>
        </a:p>
      </dgm:t>
    </dgm:pt>
    <dgm:pt modelId="{F68279FA-D186-4F2A-B9D6-7F9CDC490A3B}">
      <dgm:prSet/>
      <dgm:spPr/>
      <dgm:t>
        <a:bodyPr/>
        <a:lstStyle/>
        <a:p>
          <a:r>
            <a:rPr lang="it-IT" b="0" strike="noStrike" spc="-1" smtClean="0">
              <a:uFill>
                <a:solidFill>
                  <a:srgbClr val="FFFFFF"/>
                </a:solidFill>
              </a:uFill>
              <a:latin typeface="Calibri"/>
            </a:rPr>
            <a:t>Tassi di conversione</a:t>
          </a:r>
          <a:endParaRPr lang="it-IT" b="0" strike="noStrike" spc="-1" dirty="0">
            <a:uFill>
              <a:solidFill>
                <a:srgbClr val="FFFFFF"/>
              </a:solidFill>
            </a:uFill>
            <a:latin typeface="Arial"/>
          </a:endParaRPr>
        </a:p>
      </dgm:t>
    </dgm:pt>
    <dgm:pt modelId="{AECB8E5B-19C6-4222-B2FD-ADF6BAF6C275}" type="parTrans" cxnId="{1F13C89B-1D24-4DE4-AC23-CD455AD20C10}">
      <dgm:prSet/>
      <dgm:spPr/>
      <dgm:t>
        <a:bodyPr/>
        <a:lstStyle/>
        <a:p>
          <a:endParaRPr lang="it-IT"/>
        </a:p>
      </dgm:t>
    </dgm:pt>
    <dgm:pt modelId="{8523641C-C08C-4F6F-8BF9-B8E4D9372CE1}" type="sibTrans" cxnId="{1F13C89B-1D24-4DE4-AC23-CD455AD20C10}">
      <dgm:prSet/>
      <dgm:spPr/>
      <dgm:t>
        <a:bodyPr/>
        <a:lstStyle/>
        <a:p>
          <a:endParaRPr lang="it-IT"/>
        </a:p>
      </dgm:t>
    </dgm:pt>
    <dgm:pt modelId="{4B8CC025-A538-4A0A-8B50-1F4DAD7454C3}">
      <dgm:prSet/>
      <dgm:spPr/>
      <dgm:t>
        <a:bodyPr/>
        <a:lstStyle/>
        <a:p>
          <a:r>
            <a:rPr lang="it-IT" b="0" strike="noStrike" spc="-1" smtClean="0">
              <a:uFill>
                <a:solidFill>
                  <a:srgbClr val="FFFFFF"/>
                </a:solidFill>
              </a:uFill>
              <a:latin typeface="Calibri"/>
            </a:rPr>
            <a:t>Rischio di complicanze</a:t>
          </a:r>
          <a:endParaRPr lang="it-IT" b="0" strike="noStrike" spc="-1" dirty="0">
            <a:uFill>
              <a:solidFill>
                <a:srgbClr val="FFFFFF"/>
              </a:solidFill>
            </a:uFill>
            <a:latin typeface="Arial"/>
          </a:endParaRPr>
        </a:p>
      </dgm:t>
    </dgm:pt>
    <dgm:pt modelId="{AAB9190F-FBD3-4BB0-9B07-CC3F07C2B44C}" type="parTrans" cxnId="{F2997AC6-76AB-4C32-976B-98645F4EBAD5}">
      <dgm:prSet/>
      <dgm:spPr/>
      <dgm:t>
        <a:bodyPr/>
        <a:lstStyle/>
        <a:p>
          <a:endParaRPr lang="it-IT"/>
        </a:p>
      </dgm:t>
    </dgm:pt>
    <dgm:pt modelId="{BA6D854C-1B1B-4809-BA1E-5C3CC61DB77E}" type="sibTrans" cxnId="{F2997AC6-76AB-4C32-976B-98645F4EBAD5}">
      <dgm:prSet/>
      <dgm:spPr/>
      <dgm:t>
        <a:bodyPr/>
        <a:lstStyle/>
        <a:p>
          <a:endParaRPr lang="it-IT"/>
        </a:p>
      </dgm:t>
    </dgm:pt>
    <dgm:pt modelId="{43B6D903-0BD7-44DD-A951-D8CEC2E588DC}">
      <dgm:prSet/>
      <dgm:spPr/>
      <dgm:t>
        <a:bodyPr/>
        <a:lstStyle/>
        <a:p>
          <a:r>
            <a:rPr lang="it-IT" b="0" strike="noStrike" spc="-1" smtClean="0">
              <a:uFill>
                <a:solidFill>
                  <a:srgbClr val="FFFFFF"/>
                </a:solidFill>
              </a:uFill>
              <a:latin typeface="Calibri"/>
            </a:rPr>
            <a:t>Costi </a:t>
          </a:r>
          <a:endParaRPr lang="it-IT" b="0" strike="noStrike" spc="-1" dirty="0">
            <a:uFill>
              <a:solidFill>
                <a:srgbClr val="FFFFFF"/>
              </a:solidFill>
            </a:uFill>
            <a:latin typeface="Arial"/>
          </a:endParaRPr>
        </a:p>
      </dgm:t>
    </dgm:pt>
    <dgm:pt modelId="{69B1C705-38AF-487D-B48D-193EBA24DD17}" type="parTrans" cxnId="{A1704B75-1623-40A3-9308-C5055C226789}">
      <dgm:prSet/>
      <dgm:spPr/>
      <dgm:t>
        <a:bodyPr/>
        <a:lstStyle/>
        <a:p>
          <a:endParaRPr lang="it-IT"/>
        </a:p>
      </dgm:t>
    </dgm:pt>
    <dgm:pt modelId="{06A2E86A-F53C-4B1D-B7C2-5F0A07DC3808}" type="sibTrans" cxnId="{A1704B75-1623-40A3-9308-C5055C226789}">
      <dgm:prSet/>
      <dgm:spPr/>
      <dgm:t>
        <a:bodyPr/>
        <a:lstStyle/>
        <a:p>
          <a:endParaRPr lang="it-IT"/>
        </a:p>
      </dgm:t>
    </dgm:pt>
    <dgm:pt modelId="{B24C6BA7-21E1-430C-B0ED-6CF12422DF73}">
      <dgm:prSet/>
      <dgm:spPr/>
      <dgm:t>
        <a:bodyPr/>
        <a:lstStyle/>
        <a:p>
          <a:r>
            <a:rPr lang="it-IT" b="0" strike="noStrike" spc="-1" smtClean="0">
              <a:uFill>
                <a:solidFill>
                  <a:srgbClr val="FFFFFF"/>
                </a:solidFill>
              </a:uFill>
              <a:latin typeface="Calibri"/>
            </a:rPr>
            <a:t>Mortalità</a:t>
          </a:r>
          <a:endParaRPr lang="it-IT" b="0" strike="noStrike" spc="-1" dirty="0">
            <a:uFill>
              <a:solidFill>
                <a:srgbClr val="FFFFFF"/>
              </a:solidFill>
            </a:uFill>
            <a:latin typeface="Arial"/>
          </a:endParaRPr>
        </a:p>
      </dgm:t>
    </dgm:pt>
    <dgm:pt modelId="{A1CD0FEB-F6A3-496B-99B4-536DCEA3EB96}" type="parTrans" cxnId="{0372D4AA-355C-44EC-B71C-0F733A7D6634}">
      <dgm:prSet/>
      <dgm:spPr/>
      <dgm:t>
        <a:bodyPr/>
        <a:lstStyle/>
        <a:p>
          <a:endParaRPr lang="it-IT"/>
        </a:p>
      </dgm:t>
    </dgm:pt>
    <dgm:pt modelId="{61DBB476-A333-438E-8F8C-923AF919A0C3}" type="sibTrans" cxnId="{0372D4AA-355C-44EC-B71C-0F733A7D6634}">
      <dgm:prSet/>
      <dgm:spPr/>
      <dgm:t>
        <a:bodyPr/>
        <a:lstStyle/>
        <a:p>
          <a:endParaRPr lang="it-IT"/>
        </a:p>
      </dgm:t>
    </dgm:pt>
    <dgm:pt modelId="{59DA448D-F928-4847-8134-149F47FFFDE3}" type="pres">
      <dgm:prSet presAssocID="{833061A5-2BAE-4010-A523-3C116F17B28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06DC00E7-C3B6-4B0A-9756-6D6BFB98A13C}" type="pres">
      <dgm:prSet presAssocID="{BDDBBC4F-694D-40AC-A68C-22B5B650078D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6701F46-7DA4-4D01-B816-E1ECE1CF88D9}" type="pres">
      <dgm:prSet presAssocID="{BDDBBC4F-694D-40AC-A68C-22B5B650078D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229BCDF-10EE-432E-916E-5FBAA8A19CC4}" type="pres">
      <dgm:prSet presAssocID="{A00FA855-6C91-4D26-B19F-C70A15F24A74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3B8FA66-E942-4671-A681-C64CEC8E174A}" type="pres">
      <dgm:prSet presAssocID="{C8F380A4-6E20-4E57-83E0-4C2E03625144}" presName="spacer" presStyleCnt="0"/>
      <dgm:spPr/>
    </dgm:pt>
    <dgm:pt modelId="{F7ACBEA1-B74B-45A4-9964-CBB99D1B46EE}" type="pres">
      <dgm:prSet presAssocID="{2D5E64EB-FB9E-4F3C-8336-9A1ED9187977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AAFBA657-7863-466F-9CFC-EBF54BBB2A11}" srcId="{BDDBBC4F-694D-40AC-A68C-22B5B650078D}" destId="{965BA24B-E6B5-4DBF-91DE-7FE9B08E2D55}" srcOrd="0" destOrd="0" parTransId="{A338249B-E487-40D7-A27D-FBFCF0672764}" sibTransId="{8D2F6239-4860-4EDA-A747-3325CD15299F}"/>
    <dgm:cxn modelId="{0796C46F-98FA-4B8D-BF2D-4E0008074DFA}" type="presOf" srcId="{A00FA855-6C91-4D26-B19F-C70A15F24A74}" destId="{6229BCDF-10EE-432E-916E-5FBAA8A19CC4}" srcOrd="0" destOrd="0" presId="urn:microsoft.com/office/officeart/2005/8/layout/vList2"/>
    <dgm:cxn modelId="{D94A0B87-2876-4DD9-91CA-9E5CA76A5C57}" srcId="{BDDBBC4F-694D-40AC-A68C-22B5B650078D}" destId="{BEBC9A1F-70DD-4A99-A547-0371C7FEE338}" srcOrd="2" destOrd="0" parTransId="{831CD9A2-E6FB-46DD-803D-8C5CB2E804DF}" sibTransId="{8573FA5E-A7FD-41EB-BEE7-2E72A34CF8E8}"/>
    <dgm:cxn modelId="{0372D4AA-355C-44EC-B71C-0F733A7D6634}" srcId="{BDDBBC4F-694D-40AC-A68C-22B5B650078D}" destId="{B24C6BA7-21E1-430C-B0ED-6CF12422DF73}" srcOrd="6" destOrd="0" parTransId="{A1CD0FEB-F6A3-496B-99B4-536DCEA3EB96}" sibTransId="{61DBB476-A333-438E-8F8C-923AF919A0C3}"/>
    <dgm:cxn modelId="{A91BA8A7-62E9-4708-B992-651F3156CB53}" type="presOf" srcId="{1C1B9B08-F304-4DE6-A2C7-C63900992A5E}" destId="{76701F46-7DA4-4D01-B816-E1ECE1CF88D9}" srcOrd="0" destOrd="1" presId="urn:microsoft.com/office/officeart/2005/8/layout/vList2"/>
    <dgm:cxn modelId="{F2997AC6-76AB-4C32-976B-98645F4EBAD5}" srcId="{BDDBBC4F-694D-40AC-A68C-22B5B650078D}" destId="{4B8CC025-A538-4A0A-8B50-1F4DAD7454C3}" srcOrd="4" destOrd="0" parTransId="{AAB9190F-FBD3-4BB0-9B07-CC3F07C2B44C}" sibTransId="{BA6D854C-1B1B-4809-BA1E-5C3CC61DB77E}"/>
    <dgm:cxn modelId="{DE759B78-4E1B-4678-B725-4B1B56F01546}" srcId="{833061A5-2BAE-4010-A523-3C116F17B28B}" destId="{BDDBBC4F-694D-40AC-A68C-22B5B650078D}" srcOrd="0" destOrd="0" parTransId="{75DAEF64-6541-4DFC-B989-4EBF5B1E20E8}" sibTransId="{377F4B55-6AEA-47D2-A820-C602B463096A}"/>
    <dgm:cxn modelId="{87D8B74A-5354-46C1-9E7F-0B0D114C578C}" srcId="{833061A5-2BAE-4010-A523-3C116F17B28B}" destId="{2D5E64EB-FB9E-4F3C-8336-9A1ED9187977}" srcOrd="2" destOrd="0" parTransId="{37552721-C03B-4B3F-BE9D-7B846C76B0C0}" sibTransId="{6C2A84A2-103C-4DB4-96B0-9BB28A9B8E7A}"/>
    <dgm:cxn modelId="{1F13C89B-1D24-4DE4-AC23-CD455AD20C10}" srcId="{BDDBBC4F-694D-40AC-A68C-22B5B650078D}" destId="{F68279FA-D186-4F2A-B9D6-7F9CDC490A3B}" srcOrd="3" destOrd="0" parTransId="{AECB8E5B-19C6-4222-B2FD-ADF6BAF6C275}" sibTransId="{8523641C-C08C-4F6F-8BF9-B8E4D9372CE1}"/>
    <dgm:cxn modelId="{32533695-EBA9-4382-BF96-EF979C82053A}" type="presOf" srcId="{BEBC9A1F-70DD-4A99-A547-0371C7FEE338}" destId="{76701F46-7DA4-4D01-B816-E1ECE1CF88D9}" srcOrd="0" destOrd="2" presId="urn:microsoft.com/office/officeart/2005/8/layout/vList2"/>
    <dgm:cxn modelId="{685C9C97-FBD9-4743-901D-C89B11AEA275}" type="presOf" srcId="{F68279FA-D186-4F2A-B9D6-7F9CDC490A3B}" destId="{76701F46-7DA4-4D01-B816-E1ECE1CF88D9}" srcOrd="0" destOrd="3" presId="urn:microsoft.com/office/officeart/2005/8/layout/vList2"/>
    <dgm:cxn modelId="{31D6E1B2-5A19-4F40-A8E0-7ABD2BC0D800}" srcId="{BDDBBC4F-694D-40AC-A68C-22B5B650078D}" destId="{1C1B9B08-F304-4DE6-A2C7-C63900992A5E}" srcOrd="1" destOrd="0" parTransId="{48417097-73CF-42B3-92CF-1E2862F6D755}" sibTransId="{BA91B356-3E94-40B3-B935-04968C3E5234}"/>
    <dgm:cxn modelId="{43C5C6D2-5344-4DC0-B4BD-5647F5876C45}" type="presOf" srcId="{833061A5-2BAE-4010-A523-3C116F17B28B}" destId="{59DA448D-F928-4847-8134-149F47FFFDE3}" srcOrd="0" destOrd="0" presId="urn:microsoft.com/office/officeart/2005/8/layout/vList2"/>
    <dgm:cxn modelId="{0A31C55C-017F-4370-8761-F317B8B22D9C}" type="presOf" srcId="{B24C6BA7-21E1-430C-B0ED-6CF12422DF73}" destId="{76701F46-7DA4-4D01-B816-E1ECE1CF88D9}" srcOrd="0" destOrd="6" presId="urn:microsoft.com/office/officeart/2005/8/layout/vList2"/>
    <dgm:cxn modelId="{A1704B75-1623-40A3-9308-C5055C226789}" srcId="{BDDBBC4F-694D-40AC-A68C-22B5B650078D}" destId="{43B6D903-0BD7-44DD-A951-D8CEC2E588DC}" srcOrd="5" destOrd="0" parTransId="{69B1C705-38AF-487D-B48D-193EBA24DD17}" sibTransId="{06A2E86A-F53C-4B1D-B7C2-5F0A07DC3808}"/>
    <dgm:cxn modelId="{FF8E0635-98AE-4184-A3CB-057C7D018420}" type="presOf" srcId="{4B8CC025-A538-4A0A-8B50-1F4DAD7454C3}" destId="{76701F46-7DA4-4D01-B816-E1ECE1CF88D9}" srcOrd="0" destOrd="4" presId="urn:microsoft.com/office/officeart/2005/8/layout/vList2"/>
    <dgm:cxn modelId="{D93B0EE4-67A8-4401-834D-9C125384C3C7}" srcId="{833061A5-2BAE-4010-A523-3C116F17B28B}" destId="{A00FA855-6C91-4D26-B19F-C70A15F24A74}" srcOrd="1" destOrd="0" parTransId="{0B9E5AC0-A89F-4FD3-8CE4-D4CE3D1AA9D0}" sibTransId="{C8F380A4-6E20-4E57-83E0-4C2E03625144}"/>
    <dgm:cxn modelId="{EB64B8CD-AA08-42FB-89B1-F1DC003DCD1E}" type="presOf" srcId="{43B6D903-0BD7-44DD-A951-D8CEC2E588DC}" destId="{76701F46-7DA4-4D01-B816-E1ECE1CF88D9}" srcOrd="0" destOrd="5" presId="urn:microsoft.com/office/officeart/2005/8/layout/vList2"/>
    <dgm:cxn modelId="{4A78176B-1D33-48AC-98AA-CBFD13FDE279}" type="presOf" srcId="{2D5E64EB-FB9E-4F3C-8336-9A1ED9187977}" destId="{F7ACBEA1-B74B-45A4-9964-CBB99D1B46EE}" srcOrd="0" destOrd="0" presId="urn:microsoft.com/office/officeart/2005/8/layout/vList2"/>
    <dgm:cxn modelId="{E3C75D01-EA31-4420-9008-5A9F3AC9E286}" type="presOf" srcId="{965BA24B-E6B5-4DBF-91DE-7FE9B08E2D55}" destId="{76701F46-7DA4-4D01-B816-E1ECE1CF88D9}" srcOrd="0" destOrd="0" presId="urn:microsoft.com/office/officeart/2005/8/layout/vList2"/>
    <dgm:cxn modelId="{F0602B74-98D4-4503-8B8F-69C93740EBA2}" type="presOf" srcId="{BDDBBC4F-694D-40AC-A68C-22B5B650078D}" destId="{06DC00E7-C3B6-4B0A-9756-6D6BFB98A13C}" srcOrd="0" destOrd="0" presId="urn:microsoft.com/office/officeart/2005/8/layout/vList2"/>
    <dgm:cxn modelId="{ED52DD1A-6DC9-4785-9993-01D4DC70A34B}" type="presParOf" srcId="{59DA448D-F928-4847-8134-149F47FFFDE3}" destId="{06DC00E7-C3B6-4B0A-9756-6D6BFB98A13C}" srcOrd="0" destOrd="0" presId="urn:microsoft.com/office/officeart/2005/8/layout/vList2"/>
    <dgm:cxn modelId="{ED4D7935-AE41-4D1D-B48D-3A331545305A}" type="presParOf" srcId="{59DA448D-F928-4847-8134-149F47FFFDE3}" destId="{76701F46-7DA4-4D01-B816-E1ECE1CF88D9}" srcOrd="1" destOrd="0" presId="urn:microsoft.com/office/officeart/2005/8/layout/vList2"/>
    <dgm:cxn modelId="{54C861F1-69EE-47CB-B57A-B2F9D9E3BC0E}" type="presParOf" srcId="{59DA448D-F928-4847-8134-149F47FFFDE3}" destId="{6229BCDF-10EE-432E-916E-5FBAA8A19CC4}" srcOrd="2" destOrd="0" presId="urn:microsoft.com/office/officeart/2005/8/layout/vList2"/>
    <dgm:cxn modelId="{DBE68201-B093-4966-AC9E-F16FF8DF3D41}" type="presParOf" srcId="{59DA448D-F928-4847-8134-149F47FFFDE3}" destId="{83B8FA66-E942-4671-A681-C64CEC8E174A}" srcOrd="3" destOrd="0" presId="urn:microsoft.com/office/officeart/2005/8/layout/vList2"/>
    <dgm:cxn modelId="{C660D0DB-3550-47AA-A531-1B048A00A9FE}" type="presParOf" srcId="{59DA448D-F928-4847-8134-149F47FFFDE3}" destId="{F7ACBEA1-B74B-45A4-9964-CBB99D1B46EE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5547533-3271-4B5E-A38A-EAD00E72F1AE}" type="doc">
      <dgm:prSet loTypeId="urn:microsoft.com/office/officeart/2005/8/layout/lProcess2" loCatId="list" qsTypeId="urn:microsoft.com/office/officeart/2005/8/quickstyle/simple5" qsCatId="simple" csTypeId="urn:microsoft.com/office/officeart/2005/8/colors/accent1_1" csCatId="accent1" phldr="1"/>
      <dgm:spPr/>
      <dgm:t>
        <a:bodyPr/>
        <a:lstStyle/>
        <a:p>
          <a:endParaRPr lang="it-IT"/>
        </a:p>
      </dgm:t>
    </dgm:pt>
    <dgm:pt modelId="{7E2B1724-AC44-41CF-8025-B4115B421B08}">
      <dgm:prSet phldrT="[Testo]" custT="1"/>
      <dgm:spPr/>
      <dgm:t>
        <a:bodyPr/>
        <a:lstStyle/>
        <a:p>
          <a:r>
            <a:rPr lang="it-IT" sz="3600" dirty="0" smtClean="0"/>
            <a:t>Principali FR</a:t>
          </a:r>
          <a:endParaRPr lang="it-IT" sz="3600" dirty="0"/>
        </a:p>
      </dgm:t>
    </dgm:pt>
    <dgm:pt modelId="{C62ECAEC-0F96-4709-BFC8-9025F4D9597A}" type="parTrans" cxnId="{348ABAB7-4717-4CC1-8DEA-15E59F4EDFAD}">
      <dgm:prSet/>
      <dgm:spPr/>
      <dgm:t>
        <a:bodyPr/>
        <a:lstStyle/>
        <a:p>
          <a:endParaRPr lang="it-IT"/>
        </a:p>
      </dgm:t>
    </dgm:pt>
    <dgm:pt modelId="{A42444E6-9D68-4485-ADF0-65AEEDBB835C}" type="sibTrans" cxnId="{348ABAB7-4717-4CC1-8DEA-15E59F4EDFAD}">
      <dgm:prSet/>
      <dgm:spPr/>
      <dgm:t>
        <a:bodyPr/>
        <a:lstStyle/>
        <a:p>
          <a:endParaRPr lang="it-IT"/>
        </a:p>
      </dgm:t>
    </dgm:pt>
    <dgm:pt modelId="{317FE786-EC05-4EB4-95B7-CC986150444F}">
      <dgm:prSet phldrT="[Testo]"/>
      <dgm:spPr/>
      <dgm:t>
        <a:bodyPr/>
        <a:lstStyle/>
        <a:p>
          <a:r>
            <a:rPr lang="it-IT" dirty="0" smtClean="0"/>
            <a:t>Errata esposizione della colecisti</a:t>
          </a:r>
        </a:p>
      </dgm:t>
    </dgm:pt>
    <dgm:pt modelId="{B49E2520-4E09-4D72-A66B-A7C5D82EFCDE}" type="parTrans" cxnId="{70C7A83E-73BD-4D9C-92E5-1F8640E7EB32}">
      <dgm:prSet/>
      <dgm:spPr/>
      <dgm:t>
        <a:bodyPr/>
        <a:lstStyle/>
        <a:p>
          <a:endParaRPr lang="it-IT"/>
        </a:p>
      </dgm:t>
    </dgm:pt>
    <dgm:pt modelId="{49FBE27D-CF6C-433F-896E-7CEA0A587A8E}" type="sibTrans" cxnId="{70C7A83E-73BD-4D9C-92E5-1F8640E7EB32}">
      <dgm:prSet/>
      <dgm:spPr/>
      <dgm:t>
        <a:bodyPr/>
        <a:lstStyle/>
        <a:p>
          <a:endParaRPr lang="it-IT"/>
        </a:p>
      </dgm:t>
    </dgm:pt>
    <dgm:pt modelId="{461A2115-5F1A-4BE3-9883-44E9555B6411}">
      <dgm:prSet phldrT="[Testo]"/>
      <dgm:spPr/>
      <dgm:t>
        <a:bodyPr/>
        <a:lstStyle/>
        <a:p>
          <a:r>
            <a:rPr lang="it-IT" dirty="0" smtClean="0"/>
            <a:t>Sanguinamenti nel campo operatorio</a:t>
          </a:r>
        </a:p>
      </dgm:t>
    </dgm:pt>
    <dgm:pt modelId="{674BAA73-707D-4DFA-88F3-3D7DA4B24D19}" type="parTrans" cxnId="{45C67258-6443-49CE-9475-B8D1CFEDFD23}">
      <dgm:prSet/>
      <dgm:spPr/>
      <dgm:t>
        <a:bodyPr/>
        <a:lstStyle/>
        <a:p>
          <a:endParaRPr lang="it-IT"/>
        </a:p>
      </dgm:t>
    </dgm:pt>
    <dgm:pt modelId="{2EE96601-ADDC-47EC-8681-7ABAD8E54A40}" type="sibTrans" cxnId="{45C67258-6443-49CE-9475-B8D1CFEDFD23}">
      <dgm:prSet/>
      <dgm:spPr/>
      <dgm:t>
        <a:bodyPr/>
        <a:lstStyle/>
        <a:p>
          <a:endParaRPr lang="it-IT"/>
        </a:p>
      </dgm:t>
    </dgm:pt>
    <dgm:pt modelId="{46FDF662-5DCD-482A-BF40-B075764DE6A1}">
      <dgm:prSet phldrT="[Testo]"/>
      <dgm:spPr/>
      <dgm:t>
        <a:bodyPr/>
        <a:lstStyle/>
        <a:p>
          <a:r>
            <a:rPr lang="it-IT" dirty="0" smtClean="0"/>
            <a:t>Alterazioni anatomiche   </a:t>
          </a:r>
        </a:p>
      </dgm:t>
    </dgm:pt>
    <dgm:pt modelId="{79EAD799-C9CD-4B5A-ADD3-16A891A0D14F}" type="parTrans" cxnId="{D5B689AE-54D1-4CD6-B424-BA873EB19BDB}">
      <dgm:prSet/>
      <dgm:spPr/>
      <dgm:t>
        <a:bodyPr/>
        <a:lstStyle/>
        <a:p>
          <a:endParaRPr lang="it-IT"/>
        </a:p>
      </dgm:t>
    </dgm:pt>
    <dgm:pt modelId="{9FDEF9B9-B62A-4186-8D15-EBFE2EE45D07}" type="sibTrans" cxnId="{D5B689AE-54D1-4CD6-B424-BA873EB19BDB}">
      <dgm:prSet/>
      <dgm:spPr/>
      <dgm:t>
        <a:bodyPr/>
        <a:lstStyle/>
        <a:p>
          <a:endParaRPr lang="it-IT"/>
        </a:p>
      </dgm:t>
    </dgm:pt>
    <dgm:pt modelId="{66793738-EF3C-4695-A52D-68F7F6AE0789}">
      <dgm:prSet phldrT="[Testo]"/>
      <dgm:spPr/>
      <dgm:t>
        <a:bodyPr/>
        <a:lstStyle/>
        <a:p>
          <a:r>
            <a:rPr lang="it-IT" dirty="0" smtClean="0"/>
            <a:t>Interpretazione errata dell’anatomia </a:t>
          </a:r>
        </a:p>
      </dgm:t>
    </dgm:pt>
    <dgm:pt modelId="{769A1279-224C-46B1-8445-08BD492F53A2}" type="parTrans" cxnId="{24027D6A-7E56-4296-9815-76232F9D9213}">
      <dgm:prSet/>
      <dgm:spPr/>
      <dgm:t>
        <a:bodyPr/>
        <a:lstStyle/>
        <a:p>
          <a:endParaRPr lang="it-IT"/>
        </a:p>
      </dgm:t>
    </dgm:pt>
    <dgm:pt modelId="{74119862-1456-440C-8818-8AAF74824456}" type="sibTrans" cxnId="{24027D6A-7E56-4296-9815-76232F9D9213}">
      <dgm:prSet/>
      <dgm:spPr/>
      <dgm:t>
        <a:bodyPr/>
        <a:lstStyle/>
        <a:p>
          <a:endParaRPr lang="it-IT"/>
        </a:p>
      </dgm:t>
    </dgm:pt>
    <dgm:pt modelId="{C2EDD6FF-F448-44A3-853E-F8B5DCF38BC6}">
      <dgm:prSet phldrT="[Testo]"/>
      <dgm:spPr/>
      <dgm:t>
        <a:bodyPr/>
        <a:lstStyle/>
        <a:p>
          <a:r>
            <a:rPr lang="it-IT" dirty="0" smtClean="0"/>
            <a:t>Marcata infiammazione del peduncolo o del triangolo epatocistico</a:t>
          </a:r>
        </a:p>
      </dgm:t>
    </dgm:pt>
    <dgm:pt modelId="{5DAD21AF-E01F-466B-BEF0-4CAA28B92174}" type="sibTrans" cxnId="{51FC2319-B8AE-4256-BE26-66935858ADDA}">
      <dgm:prSet/>
      <dgm:spPr/>
      <dgm:t>
        <a:bodyPr/>
        <a:lstStyle/>
        <a:p>
          <a:endParaRPr lang="it-IT"/>
        </a:p>
      </dgm:t>
    </dgm:pt>
    <dgm:pt modelId="{2AA97D05-ABEB-41E1-BF09-D8F3F0B12E0C}" type="parTrans" cxnId="{51FC2319-B8AE-4256-BE26-66935858ADDA}">
      <dgm:prSet/>
      <dgm:spPr/>
      <dgm:t>
        <a:bodyPr/>
        <a:lstStyle/>
        <a:p>
          <a:endParaRPr lang="it-IT"/>
        </a:p>
      </dgm:t>
    </dgm:pt>
    <dgm:pt modelId="{07090A73-9362-496C-8FE6-7C3B77256A65}" type="pres">
      <dgm:prSet presAssocID="{35547533-3271-4B5E-A38A-EAD00E72F1AE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FDF2B444-2580-4751-902A-F6115523ADAD}" type="pres">
      <dgm:prSet presAssocID="{7E2B1724-AC44-41CF-8025-B4115B421B08}" presName="compNode" presStyleCnt="0"/>
      <dgm:spPr/>
    </dgm:pt>
    <dgm:pt modelId="{7087205B-E959-4B19-8ACF-93353D2CCE2D}" type="pres">
      <dgm:prSet presAssocID="{7E2B1724-AC44-41CF-8025-B4115B421B08}" presName="aNode" presStyleLbl="bgShp" presStyleIdx="0" presStyleCnt="1"/>
      <dgm:spPr/>
      <dgm:t>
        <a:bodyPr/>
        <a:lstStyle/>
        <a:p>
          <a:endParaRPr lang="it-IT"/>
        </a:p>
      </dgm:t>
    </dgm:pt>
    <dgm:pt modelId="{CA98ADA0-A2A9-4832-9EAB-20EFB3B6173C}" type="pres">
      <dgm:prSet presAssocID="{7E2B1724-AC44-41CF-8025-B4115B421B08}" presName="textNode" presStyleLbl="bgShp" presStyleIdx="0" presStyleCnt="1"/>
      <dgm:spPr/>
      <dgm:t>
        <a:bodyPr/>
        <a:lstStyle/>
        <a:p>
          <a:endParaRPr lang="it-IT"/>
        </a:p>
      </dgm:t>
    </dgm:pt>
    <dgm:pt modelId="{E274FD8F-3115-4A6B-9607-0C0513E126BA}" type="pres">
      <dgm:prSet presAssocID="{7E2B1724-AC44-41CF-8025-B4115B421B08}" presName="compChildNode" presStyleCnt="0"/>
      <dgm:spPr/>
    </dgm:pt>
    <dgm:pt modelId="{C30355AA-0D0E-4738-8457-03923A0C7DD1}" type="pres">
      <dgm:prSet presAssocID="{7E2B1724-AC44-41CF-8025-B4115B421B08}" presName="theInnerList" presStyleCnt="0"/>
      <dgm:spPr/>
    </dgm:pt>
    <dgm:pt modelId="{BCF342FB-5EB0-43A2-BD2A-9760BD8B102F}" type="pres">
      <dgm:prSet presAssocID="{C2EDD6FF-F448-44A3-853E-F8B5DCF38BC6}" presName="child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FEE67D2-123F-49ED-B8DE-5E46CE27D3DD}" type="pres">
      <dgm:prSet presAssocID="{C2EDD6FF-F448-44A3-853E-F8B5DCF38BC6}" presName="aSpace2" presStyleCnt="0"/>
      <dgm:spPr/>
    </dgm:pt>
    <dgm:pt modelId="{1F3A4300-7392-4F1D-BBB9-1CF8BF05023D}" type="pres">
      <dgm:prSet presAssocID="{317FE786-EC05-4EB4-95B7-CC986150444F}" presName="child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E7E833B-F8B5-4C07-994D-5C1E8FF8A233}" type="pres">
      <dgm:prSet presAssocID="{317FE786-EC05-4EB4-95B7-CC986150444F}" presName="aSpace2" presStyleCnt="0"/>
      <dgm:spPr/>
    </dgm:pt>
    <dgm:pt modelId="{AA3FF80D-FE91-4BD4-828F-471B34B08B4D}" type="pres">
      <dgm:prSet presAssocID="{461A2115-5F1A-4BE3-9883-44E9555B6411}" presName="child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10C7189-17AF-46C9-8B87-F826CAC030F1}" type="pres">
      <dgm:prSet presAssocID="{461A2115-5F1A-4BE3-9883-44E9555B6411}" presName="aSpace2" presStyleCnt="0"/>
      <dgm:spPr/>
    </dgm:pt>
    <dgm:pt modelId="{79622AC7-8886-4E2C-9523-012B056D423C}" type="pres">
      <dgm:prSet presAssocID="{46FDF662-5DCD-482A-BF40-B075764DE6A1}" presName="child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669EBD0-4178-4032-A11C-CEB85504E154}" type="pres">
      <dgm:prSet presAssocID="{46FDF662-5DCD-482A-BF40-B075764DE6A1}" presName="aSpace2" presStyleCnt="0"/>
      <dgm:spPr/>
    </dgm:pt>
    <dgm:pt modelId="{41673984-877B-45FF-99C7-2D9B4F35168C}" type="pres">
      <dgm:prSet presAssocID="{66793738-EF3C-4695-A52D-68F7F6AE0789}" presName="child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24027D6A-7E56-4296-9815-76232F9D9213}" srcId="{7E2B1724-AC44-41CF-8025-B4115B421B08}" destId="{66793738-EF3C-4695-A52D-68F7F6AE0789}" srcOrd="4" destOrd="0" parTransId="{769A1279-224C-46B1-8445-08BD492F53A2}" sibTransId="{74119862-1456-440C-8818-8AAF74824456}"/>
    <dgm:cxn modelId="{29CEF3A8-46FB-4A97-B65E-6737CA278AEE}" type="presOf" srcId="{C2EDD6FF-F448-44A3-853E-F8B5DCF38BC6}" destId="{BCF342FB-5EB0-43A2-BD2A-9760BD8B102F}" srcOrd="0" destOrd="0" presId="urn:microsoft.com/office/officeart/2005/8/layout/lProcess2"/>
    <dgm:cxn modelId="{5C28181F-0A22-4364-BCD1-57A8CC813165}" type="presOf" srcId="{7E2B1724-AC44-41CF-8025-B4115B421B08}" destId="{CA98ADA0-A2A9-4832-9EAB-20EFB3B6173C}" srcOrd="1" destOrd="0" presId="urn:microsoft.com/office/officeart/2005/8/layout/lProcess2"/>
    <dgm:cxn modelId="{70C7A83E-73BD-4D9C-92E5-1F8640E7EB32}" srcId="{7E2B1724-AC44-41CF-8025-B4115B421B08}" destId="{317FE786-EC05-4EB4-95B7-CC986150444F}" srcOrd="1" destOrd="0" parTransId="{B49E2520-4E09-4D72-A66B-A7C5D82EFCDE}" sibTransId="{49FBE27D-CF6C-433F-896E-7CEA0A587A8E}"/>
    <dgm:cxn modelId="{1AE593F5-0AA4-423F-B917-D5EA242372EE}" type="presOf" srcId="{46FDF662-5DCD-482A-BF40-B075764DE6A1}" destId="{79622AC7-8886-4E2C-9523-012B056D423C}" srcOrd="0" destOrd="0" presId="urn:microsoft.com/office/officeart/2005/8/layout/lProcess2"/>
    <dgm:cxn modelId="{51FC2319-B8AE-4256-BE26-66935858ADDA}" srcId="{7E2B1724-AC44-41CF-8025-B4115B421B08}" destId="{C2EDD6FF-F448-44A3-853E-F8B5DCF38BC6}" srcOrd="0" destOrd="0" parTransId="{2AA97D05-ABEB-41E1-BF09-D8F3F0B12E0C}" sibTransId="{5DAD21AF-E01F-466B-BEF0-4CAA28B92174}"/>
    <dgm:cxn modelId="{45C67258-6443-49CE-9475-B8D1CFEDFD23}" srcId="{7E2B1724-AC44-41CF-8025-B4115B421B08}" destId="{461A2115-5F1A-4BE3-9883-44E9555B6411}" srcOrd="2" destOrd="0" parTransId="{674BAA73-707D-4DFA-88F3-3D7DA4B24D19}" sibTransId="{2EE96601-ADDC-47EC-8681-7ABAD8E54A40}"/>
    <dgm:cxn modelId="{21166BC1-D369-41EC-85E0-479A0F9A96CB}" type="presOf" srcId="{461A2115-5F1A-4BE3-9883-44E9555B6411}" destId="{AA3FF80D-FE91-4BD4-828F-471B34B08B4D}" srcOrd="0" destOrd="0" presId="urn:microsoft.com/office/officeart/2005/8/layout/lProcess2"/>
    <dgm:cxn modelId="{893D9389-C00C-49C7-BF86-4455BCACEF2E}" type="presOf" srcId="{317FE786-EC05-4EB4-95B7-CC986150444F}" destId="{1F3A4300-7392-4F1D-BBB9-1CF8BF05023D}" srcOrd="0" destOrd="0" presId="urn:microsoft.com/office/officeart/2005/8/layout/lProcess2"/>
    <dgm:cxn modelId="{99353CAA-5066-4705-A67F-47CB58CFF153}" type="presOf" srcId="{35547533-3271-4B5E-A38A-EAD00E72F1AE}" destId="{07090A73-9362-496C-8FE6-7C3B77256A65}" srcOrd="0" destOrd="0" presId="urn:microsoft.com/office/officeart/2005/8/layout/lProcess2"/>
    <dgm:cxn modelId="{4961ECE3-C4BB-43EB-936D-179FCE7CC5FE}" type="presOf" srcId="{7E2B1724-AC44-41CF-8025-B4115B421B08}" destId="{7087205B-E959-4B19-8ACF-93353D2CCE2D}" srcOrd="0" destOrd="0" presId="urn:microsoft.com/office/officeart/2005/8/layout/lProcess2"/>
    <dgm:cxn modelId="{348ABAB7-4717-4CC1-8DEA-15E59F4EDFAD}" srcId="{35547533-3271-4B5E-A38A-EAD00E72F1AE}" destId="{7E2B1724-AC44-41CF-8025-B4115B421B08}" srcOrd="0" destOrd="0" parTransId="{C62ECAEC-0F96-4709-BFC8-9025F4D9597A}" sibTransId="{A42444E6-9D68-4485-ADF0-65AEEDBB835C}"/>
    <dgm:cxn modelId="{85F2DDBF-E692-4EFF-BA9C-DBC05AEFA670}" type="presOf" srcId="{66793738-EF3C-4695-A52D-68F7F6AE0789}" destId="{41673984-877B-45FF-99C7-2D9B4F35168C}" srcOrd="0" destOrd="0" presId="urn:microsoft.com/office/officeart/2005/8/layout/lProcess2"/>
    <dgm:cxn modelId="{D5B689AE-54D1-4CD6-B424-BA873EB19BDB}" srcId="{7E2B1724-AC44-41CF-8025-B4115B421B08}" destId="{46FDF662-5DCD-482A-BF40-B075764DE6A1}" srcOrd="3" destOrd="0" parTransId="{79EAD799-C9CD-4B5A-ADD3-16A891A0D14F}" sibTransId="{9FDEF9B9-B62A-4186-8D15-EBFE2EE45D07}"/>
    <dgm:cxn modelId="{72EC3767-60C9-405D-964C-E38237F06ACB}" type="presParOf" srcId="{07090A73-9362-496C-8FE6-7C3B77256A65}" destId="{FDF2B444-2580-4751-902A-F6115523ADAD}" srcOrd="0" destOrd="0" presId="urn:microsoft.com/office/officeart/2005/8/layout/lProcess2"/>
    <dgm:cxn modelId="{D2BA6A94-BFDE-4802-9264-B79D1610193E}" type="presParOf" srcId="{FDF2B444-2580-4751-902A-F6115523ADAD}" destId="{7087205B-E959-4B19-8ACF-93353D2CCE2D}" srcOrd="0" destOrd="0" presId="urn:microsoft.com/office/officeart/2005/8/layout/lProcess2"/>
    <dgm:cxn modelId="{3F8B03BA-7AF9-482C-A239-92FAEC74DC25}" type="presParOf" srcId="{FDF2B444-2580-4751-902A-F6115523ADAD}" destId="{CA98ADA0-A2A9-4832-9EAB-20EFB3B6173C}" srcOrd="1" destOrd="0" presId="urn:microsoft.com/office/officeart/2005/8/layout/lProcess2"/>
    <dgm:cxn modelId="{8C37DFB1-FABE-4AAC-B55B-1948EE64C4FC}" type="presParOf" srcId="{FDF2B444-2580-4751-902A-F6115523ADAD}" destId="{E274FD8F-3115-4A6B-9607-0C0513E126BA}" srcOrd="2" destOrd="0" presId="urn:microsoft.com/office/officeart/2005/8/layout/lProcess2"/>
    <dgm:cxn modelId="{2A08282B-2BE0-4343-8941-47124796F4EA}" type="presParOf" srcId="{E274FD8F-3115-4A6B-9607-0C0513E126BA}" destId="{C30355AA-0D0E-4738-8457-03923A0C7DD1}" srcOrd="0" destOrd="0" presId="urn:microsoft.com/office/officeart/2005/8/layout/lProcess2"/>
    <dgm:cxn modelId="{3A8785F6-67D9-42FB-A625-0301BA17FA88}" type="presParOf" srcId="{C30355AA-0D0E-4738-8457-03923A0C7DD1}" destId="{BCF342FB-5EB0-43A2-BD2A-9760BD8B102F}" srcOrd="0" destOrd="0" presId="urn:microsoft.com/office/officeart/2005/8/layout/lProcess2"/>
    <dgm:cxn modelId="{BB74DC54-1B40-4698-856B-8D5A3E8150BA}" type="presParOf" srcId="{C30355AA-0D0E-4738-8457-03923A0C7DD1}" destId="{4FEE67D2-123F-49ED-B8DE-5E46CE27D3DD}" srcOrd="1" destOrd="0" presId="urn:microsoft.com/office/officeart/2005/8/layout/lProcess2"/>
    <dgm:cxn modelId="{670E3D1F-8DE2-4447-9D58-F68C5EE4086B}" type="presParOf" srcId="{C30355AA-0D0E-4738-8457-03923A0C7DD1}" destId="{1F3A4300-7392-4F1D-BBB9-1CF8BF05023D}" srcOrd="2" destOrd="0" presId="urn:microsoft.com/office/officeart/2005/8/layout/lProcess2"/>
    <dgm:cxn modelId="{18A2CAFF-4D3A-41CD-8314-1A4520BB3369}" type="presParOf" srcId="{C30355AA-0D0E-4738-8457-03923A0C7DD1}" destId="{2E7E833B-F8B5-4C07-994D-5C1E8FF8A233}" srcOrd="3" destOrd="0" presId="urn:microsoft.com/office/officeart/2005/8/layout/lProcess2"/>
    <dgm:cxn modelId="{14C028B7-C005-41B6-83CF-86417C38F4AC}" type="presParOf" srcId="{C30355AA-0D0E-4738-8457-03923A0C7DD1}" destId="{AA3FF80D-FE91-4BD4-828F-471B34B08B4D}" srcOrd="4" destOrd="0" presId="urn:microsoft.com/office/officeart/2005/8/layout/lProcess2"/>
    <dgm:cxn modelId="{F33F771A-F8B8-42C3-9592-17B834B9F65A}" type="presParOf" srcId="{C30355AA-0D0E-4738-8457-03923A0C7DD1}" destId="{610C7189-17AF-46C9-8B87-F826CAC030F1}" srcOrd="5" destOrd="0" presId="urn:microsoft.com/office/officeart/2005/8/layout/lProcess2"/>
    <dgm:cxn modelId="{E7AE5A50-6BE9-4CBF-9619-FAA78D1804E8}" type="presParOf" srcId="{C30355AA-0D0E-4738-8457-03923A0C7DD1}" destId="{79622AC7-8886-4E2C-9523-012B056D423C}" srcOrd="6" destOrd="0" presId="urn:microsoft.com/office/officeart/2005/8/layout/lProcess2"/>
    <dgm:cxn modelId="{95713922-EE7C-4AAA-B10E-29D3EA186274}" type="presParOf" srcId="{C30355AA-0D0E-4738-8457-03923A0C7DD1}" destId="{0669EBD0-4178-4032-A11C-CEB85504E154}" srcOrd="7" destOrd="0" presId="urn:microsoft.com/office/officeart/2005/8/layout/lProcess2"/>
    <dgm:cxn modelId="{8B92F76B-C97B-4FC9-9E02-7D352E16B4DC}" type="presParOf" srcId="{C30355AA-0D0E-4738-8457-03923A0C7DD1}" destId="{41673984-877B-45FF-99C7-2D9B4F35168C}" srcOrd="8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3D40A0C-AE55-4B9D-8DFD-2C4A157E3B3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75F98F9F-0200-47F9-AD7F-DAF1FABA9C28}">
      <dgm:prSet phldrT="[Testo]"/>
      <dgm:spPr/>
      <dgm:t>
        <a:bodyPr/>
        <a:lstStyle/>
        <a:p>
          <a:r>
            <a:rPr lang="it-IT" dirty="0" smtClean="0"/>
            <a:t>Nassar Scale</a:t>
          </a:r>
          <a:endParaRPr lang="it-IT" dirty="0"/>
        </a:p>
      </dgm:t>
    </dgm:pt>
    <dgm:pt modelId="{2958D781-FF97-4DB1-BEDB-9252D85195BF}" type="parTrans" cxnId="{0D2572C0-0C41-4927-8684-80468C6BD0F0}">
      <dgm:prSet/>
      <dgm:spPr/>
      <dgm:t>
        <a:bodyPr/>
        <a:lstStyle/>
        <a:p>
          <a:endParaRPr lang="it-IT"/>
        </a:p>
      </dgm:t>
    </dgm:pt>
    <dgm:pt modelId="{706327F2-0812-42DA-8EB8-AA4F2F6ED3B3}" type="sibTrans" cxnId="{0D2572C0-0C41-4927-8684-80468C6BD0F0}">
      <dgm:prSet/>
      <dgm:spPr/>
      <dgm:t>
        <a:bodyPr/>
        <a:lstStyle/>
        <a:p>
          <a:endParaRPr lang="it-IT"/>
        </a:p>
      </dgm:t>
    </dgm:pt>
    <dgm:pt modelId="{BF880C66-68D6-4889-A7D1-8E575B4C8239}">
      <dgm:prSet phldrT="[Testo]"/>
      <dgm:spPr/>
      <dgm:t>
        <a:bodyPr/>
        <a:lstStyle/>
        <a:p>
          <a:r>
            <a:rPr lang="it-IT" dirty="0" smtClean="0"/>
            <a:t>Valuta colecisti, peduncolo cistico e aderenze, utilizzando un punteggio da 1 a 4. </a:t>
          </a:r>
          <a:endParaRPr lang="it-IT" dirty="0"/>
        </a:p>
      </dgm:t>
    </dgm:pt>
    <dgm:pt modelId="{DADBEF1D-2598-4400-988A-AFF0DA7D9293}" type="parTrans" cxnId="{8B3F43CE-F22B-4B00-BFD3-552CD7538F47}">
      <dgm:prSet/>
      <dgm:spPr/>
      <dgm:t>
        <a:bodyPr/>
        <a:lstStyle/>
        <a:p>
          <a:endParaRPr lang="it-IT"/>
        </a:p>
      </dgm:t>
    </dgm:pt>
    <dgm:pt modelId="{AF9BFD27-903D-4440-A437-780C46A9ED8D}" type="sibTrans" cxnId="{8B3F43CE-F22B-4B00-BFD3-552CD7538F47}">
      <dgm:prSet/>
      <dgm:spPr/>
      <dgm:t>
        <a:bodyPr/>
        <a:lstStyle/>
        <a:p>
          <a:endParaRPr lang="it-IT"/>
        </a:p>
      </dgm:t>
    </dgm:pt>
    <dgm:pt modelId="{81C00F0A-1E00-479E-920B-56350F20EEF4}">
      <dgm:prSet phldrT="[Testo]"/>
      <dgm:spPr/>
      <dgm:t>
        <a:bodyPr/>
        <a:lstStyle/>
        <a:p>
          <a:r>
            <a:rPr lang="it-IT" dirty="0" smtClean="0"/>
            <a:t>Gradi Nassar &gt;5 associati a un aumentato rischio di complicanze </a:t>
          </a:r>
          <a:endParaRPr lang="it-IT" dirty="0"/>
        </a:p>
      </dgm:t>
    </dgm:pt>
    <dgm:pt modelId="{E93A15DB-1781-4021-9C55-6F6CFB1DF04C}" type="parTrans" cxnId="{4163AB9D-1BE5-48E1-B80A-10D6DBC452D4}">
      <dgm:prSet/>
      <dgm:spPr/>
      <dgm:t>
        <a:bodyPr/>
        <a:lstStyle/>
        <a:p>
          <a:endParaRPr lang="it-IT"/>
        </a:p>
      </dgm:t>
    </dgm:pt>
    <dgm:pt modelId="{12167C79-1840-4FE1-B634-E7361EC603F7}" type="sibTrans" cxnId="{4163AB9D-1BE5-48E1-B80A-10D6DBC452D4}">
      <dgm:prSet/>
      <dgm:spPr/>
      <dgm:t>
        <a:bodyPr/>
        <a:lstStyle/>
        <a:p>
          <a:endParaRPr lang="it-IT"/>
        </a:p>
      </dgm:t>
    </dgm:pt>
    <dgm:pt modelId="{3197A014-8595-4DBF-B620-5D36746FFBE5}" type="pres">
      <dgm:prSet presAssocID="{93D40A0C-AE55-4B9D-8DFD-2C4A157E3B3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B9EEB22F-E0F2-405F-984A-0C89B7D653A1}" type="pres">
      <dgm:prSet presAssocID="{75F98F9F-0200-47F9-AD7F-DAF1FABA9C28}" presName="parentLin" presStyleCnt="0"/>
      <dgm:spPr/>
    </dgm:pt>
    <dgm:pt modelId="{40808B04-6474-4A1A-BC5F-51AC66CDD01B}" type="pres">
      <dgm:prSet presAssocID="{75F98F9F-0200-47F9-AD7F-DAF1FABA9C28}" presName="parentLeftMargin" presStyleLbl="node1" presStyleIdx="0" presStyleCnt="1"/>
      <dgm:spPr/>
      <dgm:t>
        <a:bodyPr/>
        <a:lstStyle/>
        <a:p>
          <a:endParaRPr lang="it-IT"/>
        </a:p>
      </dgm:t>
    </dgm:pt>
    <dgm:pt modelId="{0C788099-480B-4DF1-9A32-4A7191947915}" type="pres">
      <dgm:prSet presAssocID="{75F98F9F-0200-47F9-AD7F-DAF1FABA9C2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D30AD91-5DD8-481C-AB80-533F2D3F01A0}" type="pres">
      <dgm:prSet presAssocID="{75F98F9F-0200-47F9-AD7F-DAF1FABA9C28}" presName="negativeSpace" presStyleCnt="0"/>
      <dgm:spPr/>
    </dgm:pt>
    <dgm:pt modelId="{921DFF25-66DC-4425-95B7-4EC94842A719}" type="pres">
      <dgm:prSet presAssocID="{75F98F9F-0200-47F9-AD7F-DAF1FABA9C28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952EEEA5-DD8D-4937-80E7-13EA82D87D98}" type="presOf" srcId="{75F98F9F-0200-47F9-AD7F-DAF1FABA9C28}" destId="{0C788099-480B-4DF1-9A32-4A7191947915}" srcOrd="1" destOrd="0" presId="urn:microsoft.com/office/officeart/2005/8/layout/list1"/>
    <dgm:cxn modelId="{4163AB9D-1BE5-48E1-B80A-10D6DBC452D4}" srcId="{75F98F9F-0200-47F9-AD7F-DAF1FABA9C28}" destId="{81C00F0A-1E00-479E-920B-56350F20EEF4}" srcOrd="1" destOrd="0" parTransId="{E93A15DB-1781-4021-9C55-6F6CFB1DF04C}" sibTransId="{12167C79-1840-4FE1-B634-E7361EC603F7}"/>
    <dgm:cxn modelId="{A9950605-7568-43B2-88AA-F1CB2344C964}" type="presOf" srcId="{BF880C66-68D6-4889-A7D1-8E575B4C8239}" destId="{921DFF25-66DC-4425-95B7-4EC94842A719}" srcOrd="0" destOrd="0" presId="urn:microsoft.com/office/officeart/2005/8/layout/list1"/>
    <dgm:cxn modelId="{DB0DE18B-93F2-4301-9025-74D610C2F358}" type="presOf" srcId="{93D40A0C-AE55-4B9D-8DFD-2C4A157E3B3E}" destId="{3197A014-8595-4DBF-B620-5D36746FFBE5}" srcOrd="0" destOrd="0" presId="urn:microsoft.com/office/officeart/2005/8/layout/list1"/>
    <dgm:cxn modelId="{501067B6-D126-4FB2-A0C7-A942E9F2744F}" type="presOf" srcId="{75F98F9F-0200-47F9-AD7F-DAF1FABA9C28}" destId="{40808B04-6474-4A1A-BC5F-51AC66CDD01B}" srcOrd="0" destOrd="0" presId="urn:microsoft.com/office/officeart/2005/8/layout/list1"/>
    <dgm:cxn modelId="{8B3F43CE-F22B-4B00-BFD3-552CD7538F47}" srcId="{75F98F9F-0200-47F9-AD7F-DAF1FABA9C28}" destId="{BF880C66-68D6-4889-A7D1-8E575B4C8239}" srcOrd="0" destOrd="0" parTransId="{DADBEF1D-2598-4400-988A-AFF0DA7D9293}" sibTransId="{AF9BFD27-903D-4440-A437-780C46A9ED8D}"/>
    <dgm:cxn modelId="{546B5508-FF19-430D-9D64-C10139A32B24}" type="presOf" srcId="{81C00F0A-1E00-479E-920B-56350F20EEF4}" destId="{921DFF25-66DC-4425-95B7-4EC94842A719}" srcOrd="0" destOrd="1" presId="urn:microsoft.com/office/officeart/2005/8/layout/list1"/>
    <dgm:cxn modelId="{0D2572C0-0C41-4927-8684-80468C6BD0F0}" srcId="{93D40A0C-AE55-4B9D-8DFD-2C4A157E3B3E}" destId="{75F98F9F-0200-47F9-AD7F-DAF1FABA9C28}" srcOrd="0" destOrd="0" parTransId="{2958D781-FF97-4DB1-BEDB-9252D85195BF}" sibTransId="{706327F2-0812-42DA-8EB8-AA4F2F6ED3B3}"/>
    <dgm:cxn modelId="{27344B0A-E2A7-4FCD-A352-508AA1D66629}" type="presParOf" srcId="{3197A014-8595-4DBF-B620-5D36746FFBE5}" destId="{B9EEB22F-E0F2-405F-984A-0C89B7D653A1}" srcOrd="0" destOrd="0" presId="urn:microsoft.com/office/officeart/2005/8/layout/list1"/>
    <dgm:cxn modelId="{BADD40D6-BBAB-430B-AC29-92145B627F13}" type="presParOf" srcId="{B9EEB22F-E0F2-405F-984A-0C89B7D653A1}" destId="{40808B04-6474-4A1A-BC5F-51AC66CDD01B}" srcOrd="0" destOrd="0" presId="urn:microsoft.com/office/officeart/2005/8/layout/list1"/>
    <dgm:cxn modelId="{EB91A746-77CF-4BA8-B37A-352FC9A36291}" type="presParOf" srcId="{B9EEB22F-E0F2-405F-984A-0C89B7D653A1}" destId="{0C788099-480B-4DF1-9A32-4A7191947915}" srcOrd="1" destOrd="0" presId="urn:microsoft.com/office/officeart/2005/8/layout/list1"/>
    <dgm:cxn modelId="{6CB7FE35-49F3-46E5-8E9A-4E51A5ACFD0D}" type="presParOf" srcId="{3197A014-8595-4DBF-B620-5D36746FFBE5}" destId="{FD30AD91-5DD8-481C-AB80-533F2D3F01A0}" srcOrd="1" destOrd="0" presId="urn:microsoft.com/office/officeart/2005/8/layout/list1"/>
    <dgm:cxn modelId="{83922762-7F33-42D5-B796-2ABC1F1345A0}" type="presParOf" srcId="{3197A014-8595-4DBF-B620-5D36746FFBE5}" destId="{921DFF25-66DC-4425-95B7-4EC94842A719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2A309B3-4F47-4634-A987-62E4F74AAD53}" type="doc">
      <dgm:prSet loTypeId="urn:microsoft.com/office/officeart/2008/layout/VerticalCurvedList" loCatId="list" qsTypeId="urn:microsoft.com/office/officeart/2005/8/quickstyle/3d3" qsCatId="3D" csTypeId="urn:microsoft.com/office/officeart/2005/8/colors/accent2_1" csCatId="accent2" phldr="1"/>
      <dgm:spPr/>
      <dgm:t>
        <a:bodyPr/>
        <a:lstStyle/>
        <a:p>
          <a:endParaRPr lang="it-IT"/>
        </a:p>
      </dgm:t>
    </dgm:pt>
    <dgm:pt modelId="{2B4DD298-4247-4B42-A7DB-2B0C7FEB5C57}">
      <dgm:prSet phldrT="[Testo]"/>
      <dgm:spPr/>
      <dgm:t>
        <a:bodyPr/>
        <a:lstStyle/>
        <a:p>
          <a:r>
            <a:rPr lang="it-IT" dirty="0" smtClean="0"/>
            <a:t>Lesioni dell’Arteria Cistica</a:t>
          </a:r>
          <a:endParaRPr lang="it-IT" dirty="0"/>
        </a:p>
      </dgm:t>
    </dgm:pt>
    <dgm:pt modelId="{11D3A904-AB44-4B09-B299-0FE0461B78BE}" type="parTrans" cxnId="{FDAE0531-602A-45A9-9C17-EFEE97E8B662}">
      <dgm:prSet/>
      <dgm:spPr/>
      <dgm:t>
        <a:bodyPr/>
        <a:lstStyle/>
        <a:p>
          <a:endParaRPr lang="it-IT"/>
        </a:p>
      </dgm:t>
    </dgm:pt>
    <dgm:pt modelId="{3F6A9E08-61CE-4E1C-BF1A-AC58CB5C2F5C}" type="sibTrans" cxnId="{FDAE0531-602A-45A9-9C17-EFEE97E8B662}">
      <dgm:prSet/>
      <dgm:spPr/>
      <dgm:t>
        <a:bodyPr/>
        <a:lstStyle/>
        <a:p>
          <a:endParaRPr lang="it-IT"/>
        </a:p>
      </dgm:t>
    </dgm:pt>
    <dgm:pt modelId="{40101C64-76FC-41E2-9AB8-752FF8B06E94}">
      <dgm:prSet phldrT="[Testo]"/>
      <dgm:spPr/>
      <dgm:t>
        <a:bodyPr/>
        <a:lstStyle/>
        <a:p>
          <a:r>
            <a:rPr lang="it-IT" dirty="0" smtClean="0"/>
            <a:t>Variazioni nel numero e nel decorso</a:t>
          </a:r>
        </a:p>
      </dgm:t>
    </dgm:pt>
    <dgm:pt modelId="{70D836A2-B1AF-4365-9BF2-4557F273E807}" type="parTrans" cxnId="{D6BFA290-FFB9-4E2B-9647-7CB79FE0620A}">
      <dgm:prSet/>
      <dgm:spPr/>
      <dgm:t>
        <a:bodyPr/>
        <a:lstStyle/>
        <a:p>
          <a:endParaRPr lang="it-IT"/>
        </a:p>
      </dgm:t>
    </dgm:pt>
    <dgm:pt modelId="{8E896CE4-BB90-4919-9A4B-5AB1BFEBEB24}" type="sibTrans" cxnId="{D6BFA290-FFB9-4E2B-9647-7CB79FE0620A}">
      <dgm:prSet/>
      <dgm:spPr/>
      <dgm:t>
        <a:bodyPr/>
        <a:lstStyle/>
        <a:p>
          <a:endParaRPr lang="it-IT"/>
        </a:p>
      </dgm:t>
    </dgm:pt>
    <dgm:pt modelId="{5C4A8332-305F-43E3-83AF-7EBFE29DD483}">
      <dgm:prSet phldrT="[Testo]"/>
      <dgm:spPr/>
      <dgm:t>
        <a:bodyPr/>
        <a:lstStyle/>
        <a:p>
          <a:r>
            <a:rPr lang="it-IT" dirty="0" smtClean="0"/>
            <a:t>Lesioni dell’Arteria Epatica</a:t>
          </a:r>
          <a:endParaRPr lang="it-IT" dirty="0"/>
        </a:p>
      </dgm:t>
    </dgm:pt>
    <dgm:pt modelId="{2EFD3C11-B4A0-4957-A6EB-D73E1D278890}" type="parTrans" cxnId="{0864FCBA-C269-4288-A050-741BE3DE4C79}">
      <dgm:prSet/>
      <dgm:spPr/>
      <dgm:t>
        <a:bodyPr/>
        <a:lstStyle/>
        <a:p>
          <a:endParaRPr lang="it-IT"/>
        </a:p>
      </dgm:t>
    </dgm:pt>
    <dgm:pt modelId="{88D8EEB5-4E25-489D-8258-10D23D75AF48}" type="sibTrans" cxnId="{0864FCBA-C269-4288-A050-741BE3DE4C79}">
      <dgm:prSet/>
      <dgm:spPr/>
      <dgm:t>
        <a:bodyPr/>
        <a:lstStyle/>
        <a:p>
          <a:endParaRPr lang="it-IT"/>
        </a:p>
      </dgm:t>
    </dgm:pt>
    <dgm:pt modelId="{7B403DFF-23E3-4CB7-8A4E-DF93D556D7D7}">
      <dgm:prSet phldrT="[Testo]"/>
      <dgm:spPr/>
      <dgm:t>
        <a:bodyPr/>
        <a:lstStyle/>
        <a:p>
          <a:r>
            <a:rPr lang="it-IT" dirty="0" smtClean="0"/>
            <a:t>Emorragie massive che richiedono la conversione immediata</a:t>
          </a:r>
          <a:endParaRPr lang="it-IT" dirty="0"/>
        </a:p>
      </dgm:t>
    </dgm:pt>
    <dgm:pt modelId="{04F17B22-C6D3-4D27-9C47-ADE415702B8F}" type="parTrans" cxnId="{10487F81-ED36-424F-97F8-396722843B6B}">
      <dgm:prSet/>
      <dgm:spPr/>
      <dgm:t>
        <a:bodyPr/>
        <a:lstStyle/>
        <a:p>
          <a:endParaRPr lang="it-IT"/>
        </a:p>
      </dgm:t>
    </dgm:pt>
    <dgm:pt modelId="{0BE5F21D-43C9-472F-BF30-0A1EB0155783}" type="sibTrans" cxnId="{10487F81-ED36-424F-97F8-396722843B6B}">
      <dgm:prSet/>
      <dgm:spPr/>
      <dgm:t>
        <a:bodyPr/>
        <a:lstStyle/>
        <a:p>
          <a:endParaRPr lang="it-IT"/>
        </a:p>
      </dgm:t>
    </dgm:pt>
    <dgm:pt modelId="{883A8AB6-7E06-4C0C-9E15-089599D0CBC2}">
      <dgm:prSet phldrT="[Testo]"/>
      <dgm:spPr/>
      <dgm:t>
        <a:bodyPr/>
        <a:lstStyle/>
        <a:p>
          <a:r>
            <a:rPr lang="it-IT" dirty="0" smtClean="0"/>
            <a:t>Chiusura erronea dell’arteria epatica destra spesso indolenti </a:t>
          </a:r>
          <a:endParaRPr lang="it-IT" dirty="0"/>
        </a:p>
      </dgm:t>
    </dgm:pt>
    <dgm:pt modelId="{DBE026C7-0D30-486D-9D41-2D3DF6D4CA2F}" type="parTrans" cxnId="{A048C5BB-2559-463A-B3F9-59FA45E3AFE7}">
      <dgm:prSet/>
      <dgm:spPr/>
      <dgm:t>
        <a:bodyPr/>
        <a:lstStyle/>
        <a:p>
          <a:endParaRPr lang="it-IT"/>
        </a:p>
      </dgm:t>
    </dgm:pt>
    <dgm:pt modelId="{505A152D-C88D-43F9-8E42-C82A1F8EBB76}" type="sibTrans" cxnId="{A048C5BB-2559-463A-B3F9-59FA45E3AFE7}">
      <dgm:prSet/>
      <dgm:spPr/>
      <dgm:t>
        <a:bodyPr/>
        <a:lstStyle/>
        <a:p>
          <a:endParaRPr lang="it-IT"/>
        </a:p>
      </dgm:t>
    </dgm:pt>
    <dgm:pt modelId="{9775F5D4-7768-4020-824D-537DCF84EFAF}">
      <dgm:prSet phldrT="[Testo]"/>
      <dgm:spPr/>
      <dgm:t>
        <a:bodyPr/>
        <a:lstStyle/>
        <a:p>
          <a:r>
            <a:rPr lang="it-IT" dirty="0" smtClean="0"/>
            <a:t>Emorragia dal letto della colecisti o dal parenchima epatico</a:t>
          </a:r>
          <a:endParaRPr lang="it-IT" dirty="0"/>
        </a:p>
      </dgm:t>
    </dgm:pt>
    <dgm:pt modelId="{EDDA535B-005E-4D5B-A6B2-AD87D1F14DF3}" type="parTrans" cxnId="{4495B639-9D7F-4415-9CAF-18EA480AD9DD}">
      <dgm:prSet/>
      <dgm:spPr/>
      <dgm:t>
        <a:bodyPr/>
        <a:lstStyle/>
        <a:p>
          <a:endParaRPr lang="it-IT"/>
        </a:p>
      </dgm:t>
    </dgm:pt>
    <dgm:pt modelId="{AF0D20D7-5AD5-4744-B9D0-6922FD282F12}" type="sibTrans" cxnId="{4495B639-9D7F-4415-9CAF-18EA480AD9DD}">
      <dgm:prSet/>
      <dgm:spPr/>
      <dgm:t>
        <a:bodyPr/>
        <a:lstStyle/>
        <a:p>
          <a:endParaRPr lang="it-IT"/>
        </a:p>
      </dgm:t>
    </dgm:pt>
    <dgm:pt modelId="{39AFEB7F-1A2A-4C7B-BE22-17EF7C5A3D87}">
      <dgm:prSet phldrT="[Testo]"/>
      <dgm:spPr/>
      <dgm:t>
        <a:bodyPr/>
        <a:lstStyle/>
        <a:p>
          <a:r>
            <a:rPr lang="it-IT" dirty="0" smtClean="0"/>
            <a:t>Frequente soprattutto nei casi di infiammazione della colecisti </a:t>
          </a:r>
          <a:endParaRPr lang="it-IT" dirty="0"/>
        </a:p>
      </dgm:t>
    </dgm:pt>
    <dgm:pt modelId="{1C3C5CB3-813A-4C63-9635-0C49DFADEFA8}" type="parTrans" cxnId="{F735C005-5735-4BAD-923C-826627748FC3}">
      <dgm:prSet/>
      <dgm:spPr/>
      <dgm:t>
        <a:bodyPr/>
        <a:lstStyle/>
        <a:p>
          <a:endParaRPr lang="it-IT"/>
        </a:p>
      </dgm:t>
    </dgm:pt>
    <dgm:pt modelId="{72C4DDEB-330F-485B-9FFF-70576C0A4CF1}" type="sibTrans" cxnId="{F735C005-5735-4BAD-923C-826627748FC3}">
      <dgm:prSet/>
      <dgm:spPr/>
      <dgm:t>
        <a:bodyPr/>
        <a:lstStyle/>
        <a:p>
          <a:endParaRPr lang="it-IT"/>
        </a:p>
      </dgm:t>
    </dgm:pt>
    <dgm:pt modelId="{02D3FA6B-592B-4C17-B368-D7E99A81CDC4}">
      <dgm:prSet phldrT="[Testo]"/>
      <dgm:spPr/>
      <dgm:t>
        <a:bodyPr/>
        <a:lstStyle/>
        <a:p>
          <a:r>
            <a:rPr lang="it-IT" dirty="0" smtClean="0"/>
            <a:t>Di più difficile gestione nei pazienti cirrotici </a:t>
          </a:r>
          <a:endParaRPr lang="it-IT" dirty="0"/>
        </a:p>
      </dgm:t>
    </dgm:pt>
    <dgm:pt modelId="{AB1CAB2A-9A6E-4C53-B4C3-F7C8249B3C6D}" type="parTrans" cxnId="{BA93601B-AB29-4307-B087-DA625308A1C7}">
      <dgm:prSet/>
      <dgm:spPr/>
      <dgm:t>
        <a:bodyPr/>
        <a:lstStyle/>
        <a:p>
          <a:endParaRPr lang="it-IT"/>
        </a:p>
      </dgm:t>
    </dgm:pt>
    <dgm:pt modelId="{E818F8CF-59D2-4191-9D35-B98CD93421A2}" type="sibTrans" cxnId="{BA93601B-AB29-4307-B087-DA625308A1C7}">
      <dgm:prSet/>
      <dgm:spPr/>
      <dgm:t>
        <a:bodyPr/>
        <a:lstStyle/>
        <a:p>
          <a:endParaRPr lang="it-IT"/>
        </a:p>
      </dgm:t>
    </dgm:pt>
    <dgm:pt modelId="{89551376-B560-4317-AB67-1B6BA6787FAE}">
      <dgm:prSet phldrT="[Testo]"/>
      <dgm:spPr/>
      <dgm:t>
        <a:bodyPr/>
        <a:lstStyle/>
        <a:p>
          <a:r>
            <a:rPr lang="it-IT" dirty="0" smtClean="0"/>
            <a:t>Incorretta visualizzazione per fenomeni di fibrosi o aderenze</a:t>
          </a:r>
          <a:endParaRPr lang="it-IT" dirty="0"/>
        </a:p>
      </dgm:t>
    </dgm:pt>
    <dgm:pt modelId="{9B44612E-AB4F-4253-A395-4785A1F4E723}" type="parTrans" cxnId="{405F3DB6-B35F-45F5-A2DF-97980BB062AB}">
      <dgm:prSet/>
      <dgm:spPr/>
      <dgm:t>
        <a:bodyPr/>
        <a:lstStyle/>
        <a:p>
          <a:endParaRPr lang="it-IT"/>
        </a:p>
      </dgm:t>
    </dgm:pt>
    <dgm:pt modelId="{CBCB14C3-D9CC-4DFC-8ED4-FA166E64835D}" type="sibTrans" cxnId="{405F3DB6-B35F-45F5-A2DF-97980BB062AB}">
      <dgm:prSet/>
      <dgm:spPr/>
      <dgm:t>
        <a:bodyPr/>
        <a:lstStyle/>
        <a:p>
          <a:endParaRPr lang="it-IT"/>
        </a:p>
      </dgm:t>
    </dgm:pt>
    <dgm:pt modelId="{349E6778-6517-4A69-99DF-230C3BD300A0}">
      <dgm:prSet phldrT="[Testo]"/>
      <dgm:spPr/>
      <dgm:t>
        <a:bodyPr/>
        <a:lstStyle/>
        <a:p>
          <a:r>
            <a:rPr lang="it-IT" dirty="0" smtClean="0"/>
            <a:t>Pericolosa per le lesioni in corso di tentativo di emostasi</a:t>
          </a:r>
          <a:endParaRPr lang="it-IT" dirty="0"/>
        </a:p>
      </dgm:t>
    </dgm:pt>
    <dgm:pt modelId="{8B8C7C1C-20A2-4F65-967E-683307F16148}" type="parTrans" cxnId="{BB5A8E84-FC6D-48AE-AF2B-CE468403751B}">
      <dgm:prSet/>
      <dgm:spPr/>
      <dgm:t>
        <a:bodyPr/>
        <a:lstStyle/>
        <a:p>
          <a:endParaRPr lang="it-IT"/>
        </a:p>
      </dgm:t>
    </dgm:pt>
    <dgm:pt modelId="{FA39C4B7-566D-4420-9A65-1054E9E76CAD}" type="sibTrans" cxnId="{BB5A8E84-FC6D-48AE-AF2B-CE468403751B}">
      <dgm:prSet/>
      <dgm:spPr/>
      <dgm:t>
        <a:bodyPr/>
        <a:lstStyle/>
        <a:p>
          <a:endParaRPr lang="it-IT"/>
        </a:p>
      </dgm:t>
    </dgm:pt>
    <dgm:pt modelId="{7AB144A5-8F10-4081-916D-22868FC5A7C6}" type="pres">
      <dgm:prSet presAssocID="{A2A309B3-4F47-4634-A987-62E4F74AAD5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it-IT"/>
        </a:p>
      </dgm:t>
    </dgm:pt>
    <dgm:pt modelId="{596A2634-5C23-4F26-A6A0-94828169D50A}" type="pres">
      <dgm:prSet presAssocID="{A2A309B3-4F47-4634-A987-62E4F74AAD53}" presName="Name1" presStyleCnt="0"/>
      <dgm:spPr/>
      <dgm:t>
        <a:bodyPr/>
        <a:lstStyle/>
        <a:p>
          <a:endParaRPr lang="it-IT"/>
        </a:p>
      </dgm:t>
    </dgm:pt>
    <dgm:pt modelId="{18A27B69-C7AF-4527-85E6-A2842DBF72AA}" type="pres">
      <dgm:prSet presAssocID="{A2A309B3-4F47-4634-A987-62E4F74AAD53}" presName="cycle" presStyleCnt="0"/>
      <dgm:spPr/>
      <dgm:t>
        <a:bodyPr/>
        <a:lstStyle/>
        <a:p>
          <a:endParaRPr lang="it-IT"/>
        </a:p>
      </dgm:t>
    </dgm:pt>
    <dgm:pt modelId="{6DFFC243-4719-4EDE-8999-686FFD9386A1}" type="pres">
      <dgm:prSet presAssocID="{A2A309B3-4F47-4634-A987-62E4F74AAD53}" presName="srcNode" presStyleLbl="node1" presStyleIdx="0" presStyleCnt="3"/>
      <dgm:spPr/>
      <dgm:t>
        <a:bodyPr/>
        <a:lstStyle/>
        <a:p>
          <a:endParaRPr lang="it-IT"/>
        </a:p>
      </dgm:t>
    </dgm:pt>
    <dgm:pt modelId="{2BCDBD96-C3DD-4EC4-97C1-D849DA24DC02}" type="pres">
      <dgm:prSet presAssocID="{A2A309B3-4F47-4634-A987-62E4F74AAD53}" presName="conn" presStyleLbl="parChTrans1D2" presStyleIdx="0" presStyleCnt="1"/>
      <dgm:spPr/>
      <dgm:t>
        <a:bodyPr/>
        <a:lstStyle/>
        <a:p>
          <a:endParaRPr lang="it-IT"/>
        </a:p>
      </dgm:t>
    </dgm:pt>
    <dgm:pt modelId="{2078477A-69C0-4710-9EF6-D35306321F7C}" type="pres">
      <dgm:prSet presAssocID="{A2A309B3-4F47-4634-A987-62E4F74AAD53}" presName="extraNode" presStyleLbl="node1" presStyleIdx="0" presStyleCnt="3"/>
      <dgm:spPr/>
      <dgm:t>
        <a:bodyPr/>
        <a:lstStyle/>
        <a:p>
          <a:endParaRPr lang="it-IT"/>
        </a:p>
      </dgm:t>
    </dgm:pt>
    <dgm:pt modelId="{4D351B76-AB1D-4618-9A94-F52A22DFB31F}" type="pres">
      <dgm:prSet presAssocID="{A2A309B3-4F47-4634-A987-62E4F74AAD53}" presName="dstNode" presStyleLbl="node1" presStyleIdx="0" presStyleCnt="3"/>
      <dgm:spPr/>
      <dgm:t>
        <a:bodyPr/>
        <a:lstStyle/>
        <a:p>
          <a:endParaRPr lang="it-IT"/>
        </a:p>
      </dgm:t>
    </dgm:pt>
    <dgm:pt modelId="{1CC5DBE4-59DF-492A-A6EC-9C5176A09AE1}" type="pres">
      <dgm:prSet presAssocID="{2B4DD298-4247-4B42-A7DB-2B0C7FEB5C57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35D72CE-03DA-49EB-8657-1B0D730E1016}" type="pres">
      <dgm:prSet presAssocID="{2B4DD298-4247-4B42-A7DB-2B0C7FEB5C57}" presName="accent_1" presStyleCnt="0"/>
      <dgm:spPr/>
      <dgm:t>
        <a:bodyPr/>
        <a:lstStyle/>
        <a:p>
          <a:endParaRPr lang="it-IT"/>
        </a:p>
      </dgm:t>
    </dgm:pt>
    <dgm:pt modelId="{9711485A-8A2E-490B-8330-DAC320DEDFAE}" type="pres">
      <dgm:prSet presAssocID="{2B4DD298-4247-4B42-A7DB-2B0C7FEB5C57}" presName="accentRepeatNode" presStyleLbl="solidFgAcc1" presStyleIdx="0" presStyleCnt="3"/>
      <dgm:spPr/>
      <dgm:t>
        <a:bodyPr/>
        <a:lstStyle/>
        <a:p>
          <a:endParaRPr lang="it-IT"/>
        </a:p>
      </dgm:t>
    </dgm:pt>
    <dgm:pt modelId="{29E45D54-4F37-4867-A01E-03DE3F6E46B7}" type="pres">
      <dgm:prSet presAssocID="{5C4A8332-305F-43E3-83AF-7EBFE29DD483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C7E49CD-D327-4004-B94A-DE7225394FCE}" type="pres">
      <dgm:prSet presAssocID="{5C4A8332-305F-43E3-83AF-7EBFE29DD483}" presName="accent_2" presStyleCnt="0"/>
      <dgm:spPr/>
      <dgm:t>
        <a:bodyPr/>
        <a:lstStyle/>
        <a:p>
          <a:endParaRPr lang="it-IT"/>
        </a:p>
      </dgm:t>
    </dgm:pt>
    <dgm:pt modelId="{F20DADEF-1B35-46DC-A0DF-B0BA0DC057F1}" type="pres">
      <dgm:prSet presAssocID="{5C4A8332-305F-43E3-83AF-7EBFE29DD483}" presName="accentRepeatNode" presStyleLbl="solidFgAcc1" presStyleIdx="1" presStyleCnt="3"/>
      <dgm:spPr/>
      <dgm:t>
        <a:bodyPr/>
        <a:lstStyle/>
        <a:p>
          <a:endParaRPr lang="it-IT"/>
        </a:p>
      </dgm:t>
    </dgm:pt>
    <dgm:pt modelId="{C9D725F9-D13F-407F-A599-68860FBEF80C}" type="pres">
      <dgm:prSet presAssocID="{9775F5D4-7768-4020-824D-537DCF84EFAF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507A363-B894-4C3F-88F5-E951E36DC1AC}" type="pres">
      <dgm:prSet presAssocID="{9775F5D4-7768-4020-824D-537DCF84EFAF}" presName="accent_3" presStyleCnt="0"/>
      <dgm:spPr/>
      <dgm:t>
        <a:bodyPr/>
        <a:lstStyle/>
        <a:p>
          <a:endParaRPr lang="it-IT"/>
        </a:p>
      </dgm:t>
    </dgm:pt>
    <dgm:pt modelId="{B5443356-83A4-428B-8FE7-584FC7C2A6C4}" type="pres">
      <dgm:prSet presAssocID="{9775F5D4-7768-4020-824D-537DCF84EFAF}" presName="accentRepeatNode" presStyleLbl="solidFgAcc1" presStyleIdx="2" presStyleCnt="3"/>
      <dgm:spPr/>
      <dgm:t>
        <a:bodyPr/>
        <a:lstStyle/>
        <a:p>
          <a:endParaRPr lang="it-IT"/>
        </a:p>
      </dgm:t>
    </dgm:pt>
  </dgm:ptLst>
  <dgm:cxnLst>
    <dgm:cxn modelId="{FDAE0531-602A-45A9-9C17-EFEE97E8B662}" srcId="{A2A309B3-4F47-4634-A987-62E4F74AAD53}" destId="{2B4DD298-4247-4B42-A7DB-2B0C7FEB5C57}" srcOrd="0" destOrd="0" parTransId="{11D3A904-AB44-4B09-B299-0FE0461B78BE}" sibTransId="{3F6A9E08-61CE-4E1C-BF1A-AC58CB5C2F5C}"/>
    <dgm:cxn modelId="{E1C85286-CF89-49FA-8CBF-08125A839C51}" type="presOf" srcId="{89551376-B560-4317-AB67-1B6BA6787FAE}" destId="{1CC5DBE4-59DF-492A-A6EC-9C5176A09AE1}" srcOrd="0" destOrd="2" presId="urn:microsoft.com/office/officeart/2008/layout/VerticalCurvedList"/>
    <dgm:cxn modelId="{BB5A8E84-FC6D-48AE-AF2B-CE468403751B}" srcId="{2B4DD298-4247-4B42-A7DB-2B0C7FEB5C57}" destId="{349E6778-6517-4A69-99DF-230C3BD300A0}" srcOrd="2" destOrd="0" parTransId="{8B8C7C1C-20A2-4F65-967E-683307F16148}" sibTransId="{FA39C4B7-566D-4420-9A65-1054E9E76CAD}"/>
    <dgm:cxn modelId="{4495B639-9D7F-4415-9CAF-18EA480AD9DD}" srcId="{A2A309B3-4F47-4634-A987-62E4F74AAD53}" destId="{9775F5D4-7768-4020-824D-537DCF84EFAF}" srcOrd="2" destOrd="0" parTransId="{EDDA535B-005E-4D5B-A6B2-AD87D1F14DF3}" sibTransId="{AF0D20D7-5AD5-4744-B9D0-6922FD282F12}"/>
    <dgm:cxn modelId="{A048C5BB-2559-463A-B3F9-59FA45E3AFE7}" srcId="{5C4A8332-305F-43E3-83AF-7EBFE29DD483}" destId="{883A8AB6-7E06-4C0C-9E15-089599D0CBC2}" srcOrd="1" destOrd="0" parTransId="{DBE026C7-0D30-486D-9D41-2D3DF6D4CA2F}" sibTransId="{505A152D-C88D-43F9-8E42-C82A1F8EBB76}"/>
    <dgm:cxn modelId="{F735C005-5735-4BAD-923C-826627748FC3}" srcId="{9775F5D4-7768-4020-824D-537DCF84EFAF}" destId="{39AFEB7F-1A2A-4C7B-BE22-17EF7C5A3D87}" srcOrd="0" destOrd="0" parTransId="{1C3C5CB3-813A-4C63-9635-0C49DFADEFA8}" sibTransId="{72C4DDEB-330F-485B-9FFF-70576C0A4CF1}"/>
    <dgm:cxn modelId="{BA93601B-AB29-4307-B087-DA625308A1C7}" srcId="{9775F5D4-7768-4020-824D-537DCF84EFAF}" destId="{02D3FA6B-592B-4C17-B368-D7E99A81CDC4}" srcOrd="1" destOrd="0" parTransId="{AB1CAB2A-9A6E-4C53-B4C3-F7C8249B3C6D}" sibTransId="{E818F8CF-59D2-4191-9D35-B98CD93421A2}"/>
    <dgm:cxn modelId="{405F3DB6-B35F-45F5-A2DF-97980BB062AB}" srcId="{2B4DD298-4247-4B42-A7DB-2B0C7FEB5C57}" destId="{89551376-B560-4317-AB67-1B6BA6787FAE}" srcOrd="1" destOrd="0" parTransId="{9B44612E-AB4F-4253-A395-4785A1F4E723}" sibTransId="{CBCB14C3-D9CC-4DFC-8ED4-FA166E64835D}"/>
    <dgm:cxn modelId="{DFDE522C-ABC3-47F3-84DE-0758A5C2D038}" type="presOf" srcId="{349E6778-6517-4A69-99DF-230C3BD300A0}" destId="{1CC5DBE4-59DF-492A-A6EC-9C5176A09AE1}" srcOrd="0" destOrd="3" presId="urn:microsoft.com/office/officeart/2008/layout/VerticalCurvedList"/>
    <dgm:cxn modelId="{0864FCBA-C269-4288-A050-741BE3DE4C79}" srcId="{A2A309B3-4F47-4634-A987-62E4F74AAD53}" destId="{5C4A8332-305F-43E3-83AF-7EBFE29DD483}" srcOrd="1" destOrd="0" parTransId="{2EFD3C11-B4A0-4957-A6EB-D73E1D278890}" sibTransId="{88D8EEB5-4E25-489D-8258-10D23D75AF48}"/>
    <dgm:cxn modelId="{D7198389-48DC-40E6-AE9E-F7F3DFC6BC9F}" type="presOf" srcId="{7B403DFF-23E3-4CB7-8A4E-DF93D556D7D7}" destId="{29E45D54-4F37-4867-A01E-03DE3F6E46B7}" srcOrd="0" destOrd="1" presId="urn:microsoft.com/office/officeart/2008/layout/VerticalCurvedList"/>
    <dgm:cxn modelId="{2C6FAF3E-F8EF-41F2-A067-A07DE62A9F94}" type="presOf" srcId="{2B4DD298-4247-4B42-A7DB-2B0C7FEB5C57}" destId="{1CC5DBE4-59DF-492A-A6EC-9C5176A09AE1}" srcOrd="0" destOrd="0" presId="urn:microsoft.com/office/officeart/2008/layout/VerticalCurvedList"/>
    <dgm:cxn modelId="{072DD468-1801-4EF3-8B03-878E505B78F6}" type="presOf" srcId="{A2A309B3-4F47-4634-A987-62E4F74AAD53}" destId="{7AB144A5-8F10-4081-916D-22868FC5A7C6}" srcOrd="0" destOrd="0" presId="urn:microsoft.com/office/officeart/2008/layout/VerticalCurvedList"/>
    <dgm:cxn modelId="{E7216633-9CD5-4F27-A882-D87271399E5F}" type="presOf" srcId="{39AFEB7F-1A2A-4C7B-BE22-17EF7C5A3D87}" destId="{C9D725F9-D13F-407F-A599-68860FBEF80C}" srcOrd="0" destOrd="1" presId="urn:microsoft.com/office/officeart/2008/layout/VerticalCurvedList"/>
    <dgm:cxn modelId="{EADB8C0A-E9A8-4F64-8A78-832914BD8A63}" type="presOf" srcId="{40101C64-76FC-41E2-9AB8-752FF8B06E94}" destId="{1CC5DBE4-59DF-492A-A6EC-9C5176A09AE1}" srcOrd="0" destOrd="1" presId="urn:microsoft.com/office/officeart/2008/layout/VerticalCurvedList"/>
    <dgm:cxn modelId="{EB97AD10-C4D7-4A5D-A4B7-CB95CC77DCDF}" type="presOf" srcId="{8E896CE4-BB90-4919-9A4B-5AB1BFEBEB24}" destId="{2BCDBD96-C3DD-4EC4-97C1-D849DA24DC02}" srcOrd="0" destOrd="0" presId="urn:microsoft.com/office/officeart/2008/layout/VerticalCurvedList"/>
    <dgm:cxn modelId="{D6BFA290-FFB9-4E2B-9647-7CB79FE0620A}" srcId="{2B4DD298-4247-4B42-A7DB-2B0C7FEB5C57}" destId="{40101C64-76FC-41E2-9AB8-752FF8B06E94}" srcOrd="0" destOrd="0" parTransId="{70D836A2-B1AF-4365-9BF2-4557F273E807}" sibTransId="{8E896CE4-BB90-4919-9A4B-5AB1BFEBEB24}"/>
    <dgm:cxn modelId="{8FE2AFEC-9F45-4D05-B76C-D4BC52F845A8}" type="presOf" srcId="{883A8AB6-7E06-4C0C-9E15-089599D0CBC2}" destId="{29E45D54-4F37-4867-A01E-03DE3F6E46B7}" srcOrd="0" destOrd="2" presId="urn:microsoft.com/office/officeart/2008/layout/VerticalCurvedList"/>
    <dgm:cxn modelId="{DB7959E9-9DD0-44B6-BB3E-EA290D2AAA7E}" type="presOf" srcId="{02D3FA6B-592B-4C17-B368-D7E99A81CDC4}" destId="{C9D725F9-D13F-407F-A599-68860FBEF80C}" srcOrd="0" destOrd="2" presId="urn:microsoft.com/office/officeart/2008/layout/VerticalCurvedList"/>
    <dgm:cxn modelId="{5DFABFF7-A84D-4887-9993-BE18B53837FD}" type="presOf" srcId="{5C4A8332-305F-43E3-83AF-7EBFE29DD483}" destId="{29E45D54-4F37-4867-A01E-03DE3F6E46B7}" srcOrd="0" destOrd="0" presId="urn:microsoft.com/office/officeart/2008/layout/VerticalCurvedList"/>
    <dgm:cxn modelId="{10487F81-ED36-424F-97F8-396722843B6B}" srcId="{5C4A8332-305F-43E3-83AF-7EBFE29DD483}" destId="{7B403DFF-23E3-4CB7-8A4E-DF93D556D7D7}" srcOrd="0" destOrd="0" parTransId="{04F17B22-C6D3-4D27-9C47-ADE415702B8F}" sibTransId="{0BE5F21D-43C9-472F-BF30-0A1EB0155783}"/>
    <dgm:cxn modelId="{782CAE07-5998-4C14-8B66-EAC5AE6D02D8}" type="presOf" srcId="{9775F5D4-7768-4020-824D-537DCF84EFAF}" destId="{C9D725F9-D13F-407F-A599-68860FBEF80C}" srcOrd="0" destOrd="0" presId="urn:microsoft.com/office/officeart/2008/layout/VerticalCurvedList"/>
    <dgm:cxn modelId="{79A6ADEF-C390-4156-9A0D-8CF84A04B0DC}" type="presParOf" srcId="{7AB144A5-8F10-4081-916D-22868FC5A7C6}" destId="{596A2634-5C23-4F26-A6A0-94828169D50A}" srcOrd="0" destOrd="0" presId="urn:microsoft.com/office/officeart/2008/layout/VerticalCurvedList"/>
    <dgm:cxn modelId="{31542741-9256-4C4D-886B-C51928605DD9}" type="presParOf" srcId="{596A2634-5C23-4F26-A6A0-94828169D50A}" destId="{18A27B69-C7AF-4527-85E6-A2842DBF72AA}" srcOrd="0" destOrd="0" presId="urn:microsoft.com/office/officeart/2008/layout/VerticalCurvedList"/>
    <dgm:cxn modelId="{66CBFCCB-D438-4C83-B132-5F7EBCDECAFD}" type="presParOf" srcId="{18A27B69-C7AF-4527-85E6-A2842DBF72AA}" destId="{6DFFC243-4719-4EDE-8999-686FFD9386A1}" srcOrd="0" destOrd="0" presId="urn:microsoft.com/office/officeart/2008/layout/VerticalCurvedList"/>
    <dgm:cxn modelId="{3F328888-DA83-4D73-A2DF-CA54CDAA7F1B}" type="presParOf" srcId="{18A27B69-C7AF-4527-85E6-A2842DBF72AA}" destId="{2BCDBD96-C3DD-4EC4-97C1-D849DA24DC02}" srcOrd="1" destOrd="0" presId="urn:microsoft.com/office/officeart/2008/layout/VerticalCurvedList"/>
    <dgm:cxn modelId="{DD9A32E1-CD8E-497F-BA83-FAA32259CE74}" type="presParOf" srcId="{18A27B69-C7AF-4527-85E6-A2842DBF72AA}" destId="{2078477A-69C0-4710-9EF6-D35306321F7C}" srcOrd="2" destOrd="0" presId="urn:microsoft.com/office/officeart/2008/layout/VerticalCurvedList"/>
    <dgm:cxn modelId="{92A3C9B9-B346-4869-90CA-8099EC41A2FB}" type="presParOf" srcId="{18A27B69-C7AF-4527-85E6-A2842DBF72AA}" destId="{4D351B76-AB1D-4618-9A94-F52A22DFB31F}" srcOrd="3" destOrd="0" presId="urn:microsoft.com/office/officeart/2008/layout/VerticalCurvedList"/>
    <dgm:cxn modelId="{35C1AAFD-5298-4793-B74D-C9F0C977674C}" type="presParOf" srcId="{596A2634-5C23-4F26-A6A0-94828169D50A}" destId="{1CC5DBE4-59DF-492A-A6EC-9C5176A09AE1}" srcOrd="1" destOrd="0" presId="urn:microsoft.com/office/officeart/2008/layout/VerticalCurvedList"/>
    <dgm:cxn modelId="{59D0A5D7-DC17-48D7-9D7D-A5D3002E5AE0}" type="presParOf" srcId="{596A2634-5C23-4F26-A6A0-94828169D50A}" destId="{D35D72CE-03DA-49EB-8657-1B0D730E1016}" srcOrd="2" destOrd="0" presId="urn:microsoft.com/office/officeart/2008/layout/VerticalCurvedList"/>
    <dgm:cxn modelId="{9ECBBEB0-6616-421C-A8F0-28E1DFC647EB}" type="presParOf" srcId="{D35D72CE-03DA-49EB-8657-1B0D730E1016}" destId="{9711485A-8A2E-490B-8330-DAC320DEDFAE}" srcOrd="0" destOrd="0" presId="urn:microsoft.com/office/officeart/2008/layout/VerticalCurvedList"/>
    <dgm:cxn modelId="{D8E136E5-8A4F-44E9-A714-3F25C7EBFC21}" type="presParOf" srcId="{596A2634-5C23-4F26-A6A0-94828169D50A}" destId="{29E45D54-4F37-4867-A01E-03DE3F6E46B7}" srcOrd="3" destOrd="0" presId="urn:microsoft.com/office/officeart/2008/layout/VerticalCurvedList"/>
    <dgm:cxn modelId="{84E49B9F-A729-4C28-A9E7-01CFC775E46E}" type="presParOf" srcId="{596A2634-5C23-4F26-A6A0-94828169D50A}" destId="{7C7E49CD-D327-4004-B94A-DE7225394FCE}" srcOrd="4" destOrd="0" presId="urn:microsoft.com/office/officeart/2008/layout/VerticalCurvedList"/>
    <dgm:cxn modelId="{F280D8D5-5505-4035-AC60-AA1B49C6D1DE}" type="presParOf" srcId="{7C7E49CD-D327-4004-B94A-DE7225394FCE}" destId="{F20DADEF-1B35-46DC-A0DF-B0BA0DC057F1}" srcOrd="0" destOrd="0" presId="urn:microsoft.com/office/officeart/2008/layout/VerticalCurvedList"/>
    <dgm:cxn modelId="{0FA41CF2-AB1D-4FF4-8AD6-097A67B828A9}" type="presParOf" srcId="{596A2634-5C23-4F26-A6A0-94828169D50A}" destId="{C9D725F9-D13F-407F-A599-68860FBEF80C}" srcOrd="5" destOrd="0" presId="urn:microsoft.com/office/officeart/2008/layout/VerticalCurvedList"/>
    <dgm:cxn modelId="{CC437A79-5DD8-4752-9B2F-1606E0A35AE9}" type="presParOf" srcId="{596A2634-5C23-4F26-A6A0-94828169D50A}" destId="{5507A363-B894-4C3F-88F5-E951E36DC1AC}" srcOrd="6" destOrd="0" presId="urn:microsoft.com/office/officeart/2008/layout/VerticalCurvedList"/>
    <dgm:cxn modelId="{5918A724-3D78-4C9E-B1DB-8D210216AECC}" type="presParOf" srcId="{5507A363-B894-4C3F-88F5-E951E36DC1AC}" destId="{B5443356-83A4-428B-8FE7-584FC7C2A6C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DC00E7-C3B6-4B0A-9756-6D6BFB98A13C}">
      <dsp:nvSpPr>
        <dsp:cNvPr id="0" name=""/>
        <dsp:cNvSpPr/>
      </dsp:nvSpPr>
      <dsp:spPr>
        <a:xfrm>
          <a:off x="0" y="453854"/>
          <a:ext cx="5279000" cy="3837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0" strike="noStrike" kern="1200" spc="-1" dirty="0" smtClean="0">
              <a:uFill>
                <a:solidFill>
                  <a:srgbClr val="FFFFFF"/>
                </a:solidFill>
              </a:uFill>
              <a:latin typeface="Calibri"/>
            </a:rPr>
            <a:t>La colecistectomia «difficile» è associata ad un aumento di: </a:t>
          </a:r>
          <a:endParaRPr lang="it-IT" sz="1600" kern="1200" dirty="0"/>
        </a:p>
      </dsp:txBody>
      <dsp:txXfrm>
        <a:off x="18734" y="472588"/>
        <a:ext cx="5241532" cy="346292"/>
      </dsp:txXfrm>
    </dsp:sp>
    <dsp:sp modelId="{76701F46-7DA4-4D01-B816-E1ECE1CF88D9}">
      <dsp:nvSpPr>
        <dsp:cNvPr id="0" name=""/>
        <dsp:cNvSpPr/>
      </dsp:nvSpPr>
      <dsp:spPr>
        <a:xfrm>
          <a:off x="0" y="837614"/>
          <a:ext cx="5279000" cy="1457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08" tIns="20320" rIns="113792" bIns="203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t-IT" sz="1200" b="0" strike="noStrike" kern="1200" spc="-1" smtClean="0">
              <a:uFill>
                <a:solidFill>
                  <a:srgbClr val="FFFFFF"/>
                </a:solidFill>
              </a:uFill>
              <a:latin typeface="Calibri"/>
            </a:rPr>
            <a:t>Tempo operatorio</a:t>
          </a:r>
          <a:endParaRPr lang="it-IT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t-IT" sz="1200" b="0" strike="noStrike" kern="1200" spc="-1" smtClean="0">
              <a:uFill>
                <a:solidFill>
                  <a:srgbClr val="FFFFFF"/>
                </a:solidFill>
              </a:uFill>
              <a:latin typeface="Calibri"/>
            </a:rPr>
            <a:t>Perdite ematiche</a:t>
          </a:r>
          <a:endParaRPr lang="it-IT" sz="1200" b="0" strike="noStrike" kern="1200" spc="-1" dirty="0">
            <a:uFill>
              <a:solidFill>
                <a:srgbClr val="FFFFFF"/>
              </a:solidFill>
            </a:uFill>
            <a:latin typeface="Arial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t-IT" sz="1200" b="0" strike="noStrike" kern="1200" spc="-1" smtClean="0">
              <a:uFill>
                <a:solidFill>
                  <a:srgbClr val="FFFFFF"/>
                </a:solidFill>
              </a:uFill>
              <a:latin typeface="Calibri"/>
            </a:rPr>
            <a:t>Ospedalizzazione</a:t>
          </a:r>
          <a:endParaRPr lang="it-IT" sz="1200" b="0" strike="noStrike" kern="1200" spc="-1" dirty="0">
            <a:uFill>
              <a:solidFill>
                <a:srgbClr val="FFFFFF"/>
              </a:solidFill>
            </a:uFill>
            <a:latin typeface="Arial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t-IT" sz="1200" b="0" strike="noStrike" kern="1200" spc="-1" smtClean="0">
              <a:uFill>
                <a:solidFill>
                  <a:srgbClr val="FFFFFF"/>
                </a:solidFill>
              </a:uFill>
              <a:latin typeface="Calibri"/>
            </a:rPr>
            <a:t>Tassi di conversione</a:t>
          </a:r>
          <a:endParaRPr lang="it-IT" sz="1200" b="0" strike="noStrike" kern="1200" spc="-1" dirty="0">
            <a:uFill>
              <a:solidFill>
                <a:srgbClr val="FFFFFF"/>
              </a:solidFill>
            </a:uFill>
            <a:latin typeface="Arial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t-IT" sz="1200" b="0" strike="noStrike" kern="1200" spc="-1" smtClean="0">
              <a:uFill>
                <a:solidFill>
                  <a:srgbClr val="FFFFFF"/>
                </a:solidFill>
              </a:uFill>
              <a:latin typeface="Calibri"/>
            </a:rPr>
            <a:t>Rischio di complicanze</a:t>
          </a:r>
          <a:endParaRPr lang="it-IT" sz="1200" b="0" strike="noStrike" kern="1200" spc="-1" dirty="0">
            <a:uFill>
              <a:solidFill>
                <a:srgbClr val="FFFFFF"/>
              </a:solidFill>
            </a:uFill>
            <a:latin typeface="Arial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t-IT" sz="1200" b="0" strike="noStrike" kern="1200" spc="-1" smtClean="0">
              <a:uFill>
                <a:solidFill>
                  <a:srgbClr val="FFFFFF"/>
                </a:solidFill>
              </a:uFill>
              <a:latin typeface="Calibri"/>
            </a:rPr>
            <a:t>Costi </a:t>
          </a:r>
          <a:endParaRPr lang="it-IT" sz="1200" b="0" strike="noStrike" kern="1200" spc="-1" dirty="0">
            <a:uFill>
              <a:solidFill>
                <a:srgbClr val="FFFFFF"/>
              </a:solidFill>
            </a:uFill>
            <a:latin typeface="Arial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t-IT" sz="1200" b="0" strike="noStrike" kern="1200" spc="-1" smtClean="0">
              <a:uFill>
                <a:solidFill>
                  <a:srgbClr val="FFFFFF"/>
                </a:solidFill>
              </a:uFill>
              <a:latin typeface="Calibri"/>
            </a:rPr>
            <a:t>Mortalità</a:t>
          </a:r>
          <a:endParaRPr lang="it-IT" sz="1200" b="0" strike="noStrike" kern="1200" spc="-1" dirty="0">
            <a:uFill>
              <a:solidFill>
                <a:srgbClr val="FFFFFF"/>
              </a:solidFill>
            </a:uFill>
            <a:latin typeface="Arial"/>
          </a:endParaRPr>
        </a:p>
      </dsp:txBody>
      <dsp:txXfrm>
        <a:off x="0" y="837614"/>
        <a:ext cx="5279000" cy="1457280"/>
      </dsp:txXfrm>
    </dsp:sp>
    <dsp:sp modelId="{6229BCDF-10EE-432E-916E-5FBAA8A19CC4}">
      <dsp:nvSpPr>
        <dsp:cNvPr id="0" name=""/>
        <dsp:cNvSpPr/>
      </dsp:nvSpPr>
      <dsp:spPr>
        <a:xfrm>
          <a:off x="0" y="2294894"/>
          <a:ext cx="5279000" cy="383760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0" strike="noStrike" kern="1200" spc="-1" smtClean="0">
              <a:uFill>
                <a:solidFill>
                  <a:srgbClr val="FFFFFF"/>
                </a:solidFill>
              </a:uFill>
              <a:latin typeface="Calibri"/>
            </a:rPr>
            <a:t>Definizione non universalmente accettata</a:t>
          </a:r>
          <a:endParaRPr lang="it-IT" sz="1600" kern="1200" dirty="0"/>
        </a:p>
      </dsp:txBody>
      <dsp:txXfrm>
        <a:off x="18734" y="2313628"/>
        <a:ext cx="5241532" cy="346292"/>
      </dsp:txXfrm>
    </dsp:sp>
    <dsp:sp modelId="{F7ACBEA1-B74B-45A4-9964-CBB99D1B46EE}">
      <dsp:nvSpPr>
        <dsp:cNvPr id="0" name=""/>
        <dsp:cNvSpPr/>
      </dsp:nvSpPr>
      <dsp:spPr>
        <a:xfrm>
          <a:off x="0" y="2724734"/>
          <a:ext cx="5279000" cy="38376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0" strike="noStrike" kern="1200" spc="-1" dirty="0" smtClean="0">
              <a:uFill>
                <a:solidFill>
                  <a:srgbClr val="FFFFFF"/>
                </a:solidFill>
              </a:uFill>
              <a:latin typeface="Calibri"/>
            </a:rPr>
            <a:t>Frequenza di circa 26% in alcune serie </a:t>
          </a:r>
          <a:endParaRPr lang="it-IT" sz="1600" kern="1200" dirty="0"/>
        </a:p>
      </dsp:txBody>
      <dsp:txXfrm>
        <a:off x="18734" y="2743468"/>
        <a:ext cx="5241532" cy="3462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87205B-E959-4B19-8ACF-93353D2CCE2D}">
      <dsp:nvSpPr>
        <dsp:cNvPr id="0" name=""/>
        <dsp:cNvSpPr/>
      </dsp:nvSpPr>
      <dsp:spPr>
        <a:xfrm>
          <a:off x="0" y="0"/>
          <a:ext cx="5424175" cy="327637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600" kern="1200" dirty="0" smtClean="0"/>
            <a:t>Principali FR</a:t>
          </a:r>
          <a:endParaRPr lang="it-IT" sz="3600" kern="1200" dirty="0"/>
        </a:p>
      </dsp:txBody>
      <dsp:txXfrm>
        <a:off x="0" y="0"/>
        <a:ext cx="5424175" cy="982911"/>
      </dsp:txXfrm>
    </dsp:sp>
    <dsp:sp modelId="{BCF342FB-5EB0-43A2-BD2A-9760BD8B102F}">
      <dsp:nvSpPr>
        <dsp:cNvPr id="0" name=""/>
        <dsp:cNvSpPr/>
      </dsp:nvSpPr>
      <dsp:spPr>
        <a:xfrm>
          <a:off x="542417" y="983531"/>
          <a:ext cx="4339340" cy="3790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kern="1200" dirty="0" smtClean="0"/>
            <a:t>Marcata infiammazione del peduncolo o del triangolo epatocistico</a:t>
          </a:r>
        </a:p>
      </dsp:txBody>
      <dsp:txXfrm>
        <a:off x="553518" y="994632"/>
        <a:ext cx="4317138" cy="356828"/>
      </dsp:txXfrm>
    </dsp:sp>
    <dsp:sp modelId="{1F3A4300-7392-4F1D-BBB9-1CF8BF05023D}">
      <dsp:nvSpPr>
        <dsp:cNvPr id="0" name=""/>
        <dsp:cNvSpPr/>
      </dsp:nvSpPr>
      <dsp:spPr>
        <a:xfrm>
          <a:off x="542417" y="1420873"/>
          <a:ext cx="4339340" cy="3790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kern="1200" dirty="0" smtClean="0"/>
            <a:t>Errata esposizione della colecisti</a:t>
          </a:r>
        </a:p>
      </dsp:txBody>
      <dsp:txXfrm>
        <a:off x="553518" y="1431974"/>
        <a:ext cx="4317138" cy="356828"/>
      </dsp:txXfrm>
    </dsp:sp>
    <dsp:sp modelId="{AA3FF80D-FE91-4BD4-828F-471B34B08B4D}">
      <dsp:nvSpPr>
        <dsp:cNvPr id="0" name=""/>
        <dsp:cNvSpPr/>
      </dsp:nvSpPr>
      <dsp:spPr>
        <a:xfrm>
          <a:off x="542417" y="1858216"/>
          <a:ext cx="4339340" cy="3790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kern="1200" dirty="0" smtClean="0"/>
            <a:t>Sanguinamenti nel campo operatorio</a:t>
          </a:r>
        </a:p>
      </dsp:txBody>
      <dsp:txXfrm>
        <a:off x="553518" y="1869317"/>
        <a:ext cx="4317138" cy="356828"/>
      </dsp:txXfrm>
    </dsp:sp>
    <dsp:sp modelId="{79622AC7-8886-4E2C-9523-012B056D423C}">
      <dsp:nvSpPr>
        <dsp:cNvPr id="0" name=""/>
        <dsp:cNvSpPr/>
      </dsp:nvSpPr>
      <dsp:spPr>
        <a:xfrm>
          <a:off x="542417" y="2295559"/>
          <a:ext cx="4339340" cy="3790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kern="1200" dirty="0" smtClean="0"/>
            <a:t>Alterazioni anatomiche   </a:t>
          </a:r>
        </a:p>
      </dsp:txBody>
      <dsp:txXfrm>
        <a:off x="553518" y="2306660"/>
        <a:ext cx="4317138" cy="356828"/>
      </dsp:txXfrm>
    </dsp:sp>
    <dsp:sp modelId="{41673984-877B-45FF-99C7-2D9B4F35168C}">
      <dsp:nvSpPr>
        <dsp:cNvPr id="0" name=""/>
        <dsp:cNvSpPr/>
      </dsp:nvSpPr>
      <dsp:spPr>
        <a:xfrm>
          <a:off x="542417" y="2732902"/>
          <a:ext cx="4339340" cy="3790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kern="1200" dirty="0" smtClean="0"/>
            <a:t>Interpretazione errata dell’anatomia </a:t>
          </a:r>
        </a:p>
      </dsp:txBody>
      <dsp:txXfrm>
        <a:off x="553518" y="2744003"/>
        <a:ext cx="4317138" cy="35682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1DFF25-66DC-4425-95B7-4EC94842A719}">
      <dsp:nvSpPr>
        <dsp:cNvPr id="0" name=""/>
        <dsp:cNvSpPr/>
      </dsp:nvSpPr>
      <dsp:spPr>
        <a:xfrm>
          <a:off x="0" y="420092"/>
          <a:ext cx="4779151" cy="36161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0915" tIns="583184" rIns="370915" bIns="199136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800" kern="1200" dirty="0" smtClean="0"/>
            <a:t>Valuta colecisti, peduncolo cistico e aderenze, utilizzando un punteggio da 1 a 4. </a:t>
          </a:r>
          <a:endParaRPr lang="it-IT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800" kern="1200" dirty="0" smtClean="0"/>
            <a:t>Gradi Nassar &gt;5 associati a un aumentato rischio di complicanze </a:t>
          </a:r>
          <a:endParaRPr lang="it-IT" sz="2800" kern="1200" dirty="0"/>
        </a:p>
      </dsp:txBody>
      <dsp:txXfrm>
        <a:off x="0" y="420092"/>
        <a:ext cx="4779151" cy="3616199"/>
      </dsp:txXfrm>
    </dsp:sp>
    <dsp:sp modelId="{0C788099-480B-4DF1-9A32-4A7191947915}">
      <dsp:nvSpPr>
        <dsp:cNvPr id="0" name=""/>
        <dsp:cNvSpPr/>
      </dsp:nvSpPr>
      <dsp:spPr>
        <a:xfrm>
          <a:off x="238957" y="6812"/>
          <a:ext cx="3345405" cy="826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6448" tIns="0" rIns="126448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800" kern="1200" dirty="0" smtClean="0"/>
            <a:t>Nassar Scale</a:t>
          </a:r>
          <a:endParaRPr lang="it-IT" sz="2800" kern="1200" dirty="0"/>
        </a:p>
      </dsp:txBody>
      <dsp:txXfrm>
        <a:off x="279306" y="47161"/>
        <a:ext cx="3264707" cy="74586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CDBD96-C3DD-4EC4-97C1-D849DA24DC02}">
      <dsp:nvSpPr>
        <dsp:cNvPr id="0" name=""/>
        <dsp:cNvSpPr/>
      </dsp:nvSpPr>
      <dsp:spPr>
        <a:xfrm>
          <a:off x="-4203989" y="-645065"/>
          <a:ext cx="5009113" cy="5009113"/>
        </a:xfrm>
        <a:prstGeom prst="blockArc">
          <a:avLst>
            <a:gd name="adj1" fmla="val 18900000"/>
            <a:gd name="adj2" fmla="val 2700000"/>
            <a:gd name="adj3" fmla="val 431"/>
          </a:avLst>
        </a:pr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C5DBE4-59DF-492A-A6EC-9C5176A09AE1}">
      <dsp:nvSpPr>
        <dsp:cNvPr id="0" name=""/>
        <dsp:cNvSpPr/>
      </dsp:nvSpPr>
      <dsp:spPr>
        <a:xfrm>
          <a:off x="517779" y="371898"/>
          <a:ext cx="5346527" cy="74379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90389" tIns="30480" rIns="30480" bIns="3048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kern="1200" dirty="0" smtClean="0"/>
            <a:t>Lesioni dell’Arteria Cistica</a:t>
          </a:r>
          <a:endParaRPr lang="it-IT" sz="12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900" kern="1200" dirty="0" smtClean="0"/>
            <a:t>Variazioni nel numero e nel decorso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900" kern="1200" dirty="0" smtClean="0"/>
            <a:t>Incorretta visualizzazione per fenomeni di fibrosi o aderenze</a:t>
          </a:r>
          <a:endParaRPr lang="it-IT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900" kern="1200" dirty="0" smtClean="0"/>
            <a:t>Pericolosa per le lesioni in corso di tentativo di emostasi</a:t>
          </a:r>
          <a:endParaRPr lang="it-IT" sz="900" kern="1200" dirty="0"/>
        </a:p>
      </dsp:txBody>
      <dsp:txXfrm>
        <a:off x="517779" y="371898"/>
        <a:ext cx="5346527" cy="743796"/>
      </dsp:txXfrm>
    </dsp:sp>
    <dsp:sp modelId="{9711485A-8A2E-490B-8330-DAC320DEDFAE}">
      <dsp:nvSpPr>
        <dsp:cNvPr id="0" name=""/>
        <dsp:cNvSpPr/>
      </dsp:nvSpPr>
      <dsp:spPr>
        <a:xfrm>
          <a:off x="52906" y="278923"/>
          <a:ext cx="929745" cy="9297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E45D54-4F37-4867-A01E-03DE3F6E46B7}">
      <dsp:nvSpPr>
        <dsp:cNvPr id="0" name=""/>
        <dsp:cNvSpPr/>
      </dsp:nvSpPr>
      <dsp:spPr>
        <a:xfrm>
          <a:off x="788149" y="1487593"/>
          <a:ext cx="5076157" cy="74379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90389" tIns="30480" rIns="30480" bIns="3048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kern="1200" dirty="0" smtClean="0"/>
            <a:t>Lesioni dell’Arteria Epatica</a:t>
          </a:r>
          <a:endParaRPr lang="it-IT" sz="12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900" kern="1200" dirty="0" smtClean="0"/>
            <a:t>Emorragie massive che richiedono la conversione immediata</a:t>
          </a:r>
          <a:endParaRPr lang="it-IT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900" kern="1200" dirty="0" smtClean="0"/>
            <a:t>Chiusura erronea dell’arteria epatica destra spesso indolenti </a:t>
          </a:r>
          <a:endParaRPr lang="it-IT" sz="900" kern="1200" dirty="0"/>
        </a:p>
      </dsp:txBody>
      <dsp:txXfrm>
        <a:off x="788149" y="1487593"/>
        <a:ext cx="5076157" cy="743796"/>
      </dsp:txXfrm>
    </dsp:sp>
    <dsp:sp modelId="{F20DADEF-1B35-46DC-A0DF-B0BA0DC057F1}">
      <dsp:nvSpPr>
        <dsp:cNvPr id="0" name=""/>
        <dsp:cNvSpPr/>
      </dsp:nvSpPr>
      <dsp:spPr>
        <a:xfrm>
          <a:off x="323276" y="1394618"/>
          <a:ext cx="929745" cy="9297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D725F9-D13F-407F-A599-68860FBEF80C}">
      <dsp:nvSpPr>
        <dsp:cNvPr id="0" name=""/>
        <dsp:cNvSpPr/>
      </dsp:nvSpPr>
      <dsp:spPr>
        <a:xfrm>
          <a:off x="517779" y="2603288"/>
          <a:ext cx="5346527" cy="74379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90389" tIns="30480" rIns="30480" bIns="3048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kern="1200" dirty="0" smtClean="0"/>
            <a:t>Emorragia dal letto della colecisti o dal parenchima epatico</a:t>
          </a:r>
          <a:endParaRPr lang="it-IT" sz="12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900" kern="1200" dirty="0" smtClean="0"/>
            <a:t>Frequente soprattutto nei casi di infiammazione della colecisti </a:t>
          </a:r>
          <a:endParaRPr lang="it-IT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900" kern="1200" dirty="0" smtClean="0"/>
            <a:t>Di più difficile gestione nei pazienti cirrotici </a:t>
          </a:r>
          <a:endParaRPr lang="it-IT" sz="900" kern="1200" dirty="0"/>
        </a:p>
      </dsp:txBody>
      <dsp:txXfrm>
        <a:off x="517779" y="2603288"/>
        <a:ext cx="5346527" cy="743796"/>
      </dsp:txXfrm>
    </dsp:sp>
    <dsp:sp modelId="{B5443356-83A4-428B-8FE7-584FC7C2A6C4}">
      <dsp:nvSpPr>
        <dsp:cNvPr id="0" name=""/>
        <dsp:cNvSpPr/>
      </dsp:nvSpPr>
      <dsp:spPr>
        <a:xfrm>
          <a:off x="52906" y="2510313"/>
          <a:ext cx="929745" cy="9297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it-I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Fai clic per modificare il formato delle note</a:t>
            </a:r>
          </a:p>
        </p:txBody>
      </p:sp>
      <p:sp>
        <p:nvSpPr>
          <p:cNvPr id="83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it-IT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&lt;intestazione&gt;</a:t>
            </a:r>
          </a:p>
        </p:txBody>
      </p:sp>
      <p:sp>
        <p:nvSpPr>
          <p:cNvPr id="84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it-IT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&lt;data/ora&gt;</a:t>
            </a:r>
          </a:p>
        </p:txBody>
      </p:sp>
      <p:sp>
        <p:nvSpPr>
          <p:cNvPr id="85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it-IT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&lt;piè di pagina&gt;</a:t>
            </a:r>
          </a:p>
        </p:txBody>
      </p:sp>
      <p:sp>
        <p:nvSpPr>
          <p:cNvPr id="86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0325916F-ED58-48C2-AA43-F67D794C059E}" type="slidenum">
              <a:rPr lang="it-IT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‹N›</a:t>
            </a:fld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r>
              <a:rPr lang="it-I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È imperativo per il chirurgo la conoscenza dell’anatomia, delle comuni varianti anatomiche e delle possibili distorsioni anatomiche in caso di infiammazione </a:t>
            </a:r>
          </a:p>
        </p:txBody>
      </p:sp>
      <p:sp>
        <p:nvSpPr>
          <p:cNvPr id="182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A6B244AF-7BFC-416F-930D-B8BA25633BF2}" type="slidenum">
              <a:rPr lang="it-IT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4</a:t>
            </a:fld>
            <a:endParaRPr lang="it-IT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endParaRPr lang="it-IT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6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A1C257F7-F620-4CA0-BB8A-331B36CAA5CB}" type="slidenum">
              <a:rPr lang="it-IT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15</a:t>
            </a:fld>
            <a:endParaRPr lang="it-IT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endParaRPr lang="it-IT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6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A1C257F7-F620-4CA0-BB8A-331B36CAA5CB}" type="slidenum">
              <a:rPr lang="it-IT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16</a:t>
            </a:fld>
            <a:endParaRPr lang="it-IT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635914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endParaRPr lang="it-IT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6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A1C257F7-F620-4CA0-BB8A-331B36CAA5CB}" type="slidenum">
              <a:rPr lang="it-IT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17</a:t>
            </a:fld>
            <a:endParaRPr lang="it-IT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145107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endParaRPr lang="it-IT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6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A1C257F7-F620-4CA0-BB8A-331B36CAA5CB}" type="slidenum">
              <a:rPr lang="it-IT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18</a:t>
            </a:fld>
            <a:endParaRPr lang="it-IT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337036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endParaRPr lang="it-IT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6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A1C257F7-F620-4CA0-BB8A-331B36CAA5CB}" type="slidenum">
              <a:rPr lang="it-IT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19</a:t>
            </a:fld>
            <a:endParaRPr lang="it-IT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073688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endParaRPr lang="it-IT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6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A1C257F7-F620-4CA0-BB8A-331B36CAA5CB}" type="slidenum">
              <a:rPr lang="it-IT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20</a:t>
            </a:fld>
            <a:endParaRPr lang="it-IT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023481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endParaRPr lang="it-IT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4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7668A236-B20D-4CA2-B496-185096F97324}" type="slidenum">
              <a:rPr lang="it-IT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21</a:t>
            </a:fld>
            <a:endParaRPr lang="it-IT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endParaRPr lang="it-IT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4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7668A236-B20D-4CA2-B496-185096F97324}" type="slidenum">
              <a:rPr lang="it-IT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22</a:t>
            </a:fld>
            <a:endParaRPr lang="it-IT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503800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r>
              <a:rPr lang="it-I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È imperativo per il chirurgo la conoscenza dell’anatomia, delle comuni varianti anatomiche e delle possibili distorsioni anatomiche in caso di infiammazione </a:t>
            </a:r>
          </a:p>
        </p:txBody>
      </p:sp>
      <p:sp>
        <p:nvSpPr>
          <p:cNvPr id="184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E042D390-F6FC-4485-8DD2-A67BFA7519CC}" type="slidenum">
              <a:rPr lang="it-IT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5</a:t>
            </a:fld>
            <a:endParaRPr lang="it-IT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endParaRPr lang="it-IT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6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F408B62E-89F7-4FC2-B540-C6AF207BB1D5}" type="slidenum">
              <a:rPr lang="it-IT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6</a:t>
            </a:fld>
            <a:endParaRPr lang="it-IT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r>
              <a:rPr lang="it-I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Secondo le più recenti systematic review</a:t>
            </a:r>
          </a:p>
        </p:txBody>
      </p:sp>
      <p:sp>
        <p:nvSpPr>
          <p:cNvPr id="188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434B8B8A-AB6D-4E81-9579-859129073459}" type="slidenum">
              <a:rPr lang="it-IT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8</a:t>
            </a:fld>
            <a:endParaRPr lang="it-IT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endParaRPr lang="it-IT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0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CD6D039C-0C54-406B-952D-07E5323A628C}" type="slidenum">
              <a:rPr lang="it-IT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9</a:t>
            </a:fld>
            <a:endParaRPr lang="it-IT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endParaRPr lang="it-IT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2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010C6911-37AC-4E86-B19B-80D223C38B68}" type="slidenum">
              <a:rPr lang="it-IT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10</a:t>
            </a:fld>
            <a:endParaRPr lang="it-IT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endParaRPr lang="it-IT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2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010C6911-37AC-4E86-B19B-80D223C38B68}" type="slidenum">
              <a:rPr lang="it-IT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12</a:t>
            </a:fld>
            <a:endParaRPr lang="it-IT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765234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endParaRPr lang="it-IT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2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010C6911-37AC-4E86-B19B-80D223C38B68}" type="slidenum">
              <a:rPr lang="it-IT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13</a:t>
            </a:fld>
            <a:endParaRPr lang="it-IT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017607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endParaRPr lang="it-IT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2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010C6911-37AC-4E86-B19B-80D223C38B68}" type="slidenum">
              <a:rPr lang="it-IT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14</a:t>
            </a:fld>
            <a:endParaRPr lang="it-IT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54083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CB18DA87-4DBE-44D8-B0D6-31DD4EDFB80F}" type="datetime">
              <a:rPr lang="it-IT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19/02/2026</a:t>
            </a:fld>
            <a:endParaRPr lang="it-IT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A1B2274B-D7D9-48B3-8684-F207A466E9A2}" type="slidenum">
              <a:rPr lang="it-IT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‹N›</a:t>
            </a:fld>
            <a:endParaRPr lang="it-IT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50805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CB18DA87-4DBE-44D8-B0D6-31DD4EDFB80F}" type="datetime">
              <a:rPr lang="it-IT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19/02/2026</a:t>
            </a:fld>
            <a:endParaRPr lang="it-IT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A1B2274B-D7D9-48B3-8684-F207A466E9A2}" type="slidenum">
              <a:rPr lang="it-IT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‹N›</a:t>
            </a:fld>
            <a:endParaRPr lang="it-IT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85554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CB18DA87-4DBE-44D8-B0D6-31DD4EDFB80F}" type="datetime">
              <a:rPr lang="it-IT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19/02/2026</a:t>
            </a:fld>
            <a:endParaRPr lang="it-IT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A1B2274B-D7D9-48B3-8684-F207A466E9A2}" type="slidenum">
              <a:rPr lang="it-IT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‹N›</a:t>
            </a:fld>
            <a:endParaRPr lang="it-IT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1021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99629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CB18DA87-4DBE-44D8-B0D6-31DD4EDFB80F}" type="datetime">
              <a:rPr lang="it-IT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19/02/2026</a:t>
            </a:fld>
            <a:endParaRPr lang="it-IT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A1B2274B-D7D9-48B3-8684-F207A466E9A2}" type="slidenum">
              <a:rPr lang="it-IT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‹N›</a:t>
            </a:fld>
            <a:endParaRPr lang="it-IT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71865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CB18DA87-4DBE-44D8-B0D6-31DD4EDFB80F}" type="datetime">
              <a:rPr lang="it-IT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19/02/2026</a:t>
            </a:fld>
            <a:endParaRPr lang="it-IT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A1B2274B-D7D9-48B3-8684-F207A466E9A2}" type="slidenum">
              <a:rPr lang="it-IT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‹N›</a:t>
            </a:fld>
            <a:endParaRPr lang="it-IT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15863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CB18DA87-4DBE-44D8-B0D6-31DD4EDFB80F}" type="datetime">
              <a:rPr lang="it-IT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19/02/2026</a:t>
            </a:fld>
            <a:endParaRPr lang="it-IT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A1B2274B-D7D9-48B3-8684-F207A466E9A2}" type="slidenum">
              <a:rPr lang="it-IT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‹N›</a:t>
            </a:fld>
            <a:endParaRPr lang="it-IT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62120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CB18DA87-4DBE-44D8-B0D6-31DD4EDFB80F}" type="datetime">
              <a:rPr lang="it-IT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19/02/2026</a:t>
            </a:fld>
            <a:endParaRPr lang="it-IT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A1B2274B-D7D9-48B3-8684-F207A466E9A2}" type="slidenum">
              <a:rPr lang="it-IT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‹N›</a:t>
            </a:fld>
            <a:endParaRPr lang="it-IT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94416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CB18DA87-4DBE-44D8-B0D6-31DD4EDFB80F}" type="datetime">
              <a:rPr lang="it-IT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19/02/2026</a:t>
            </a:fld>
            <a:endParaRPr lang="it-IT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A1B2274B-D7D9-48B3-8684-F207A466E9A2}" type="slidenum">
              <a:rPr lang="it-IT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‹N›</a:t>
            </a:fld>
            <a:endParaRPr lang="it-IT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18967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CB18DA87-4DBE-44D8-B0D6-31DD4EDFB80F}" type="datetime">
              <a:rPr lang="it-IT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19/02/2026</a:t>
            </a:fld>
            <a:endParaRPr lang="it-IT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A1B2274B-D7D9-48B3-8684-F207A466E9A2}" type="slidenum">
              <a:rPr lang="it-IT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‹N›</a:t>
            </a:fld>
            <a:endParaRPr lang="it-IT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18334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CB18DA87-4DBE-44D8-B0D6-31DD4EDFB80F}" type="datetime">
              <a:rPr lang="it-IT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19/02/2026</a:t>
            </a:fld>
            <a:endParaRPr lang="it-IT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A1B2274B-D7D9-48B3-8684-F207A466E9A2}" type="slidenum">
              <a:rPr lang="it-IT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‹N›</a:t>
            </a:fld>
            <a:endParaRPr lang="it-IT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55711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CB18DA87-4DBE-44D8-B0D6-31DD4EDFB80F}" type="datetime">
              <a:rPr lang="it-IT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19/02/2026</a:t>
            </a:fld>
            <a:endParaRPr lang="it-IT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A1B2274B-D7D9-48B3-8684-F207A466E9A2}" type="slidenum">
              <a:rPr lang="it-IT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‹N›</a:t>
            </a:fld>
            <a:endParaRPr lang="it-IT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87621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lnSpc>
                <a:spcPct val="100000"/>
              </a:lnSpc>
            </a:pPr>
            <a:fld id="{CB18DA87-4DBE-44D8-B0D6-31DD4EDFB80F}" type="datetime">
              <a:rPr lang="it-IT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19/02/2026</a:t>
            </a:fld>
            <a:endParaRPr lang="it-IT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>
              <a:lnSpc>
                <a:spcPct val="100000"/>
              </a:lnSpc>
            </a:pPr>
            <a:fld id="{A1B2274B-D7D9-48B3-8684-F207A466E9A2}" type="slidenum">
              <a:rPr lang="it-IT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‹N›</a:t>
            </a:fld>
            <a:endParaRPr lang="it-IT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58750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0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8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41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Shape 1"/>
          <p:cNvSpPr txBox="1"/>
          <p:nvPr/>
        </p:nvSpPr>
        <p:spPr>
          <a:xfrm>
            <a:off x="1523880" y="2377080"/>
            <a:ext cx="9143640" cy="238716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 fontScale="85000" lnSpcReduction="10000"/>
          </a:bodyPr>
          <a:lstStyle/>
          <a:p>
            <a:pPr algn="ctr">
              <a:lnSpc>
                <a:spcPct val="100000"/>
              </a:lnSpc>
            </a:pPr>
            <a:r>
              <a:rPr lang="it-IT" sz="6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Le complicanze della colecistectomia laparoscopica: </a:t>
            </a:r>
            <a:endParaRPr lang="it-IT" sz="60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algn="ctr">
              <a:lnSpc>
                <a:spcPct val="100000"/>
              </a:lnSpc>
            </a:pPr>
            <a:r>
              <a:rPr lang="it-IT" sz="6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i </a:t>
            </a:r>
            <a:r>
              <a:rPr lang="it-IT" sz="6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dati della letteratura</a:t>
            </a:r>
            <a:endParaRPr lang="it-IT" sz="6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8" name="TextShape 2"/>
          <p:cNvSpPr txBox="1"/>
          <p:nvPr/>
        </p:nvSpPr>
        <p:spPr>
          <a:xfrm>
            <a:off x="1523880" y="4934520"/>
            <a:ext cx="9143640" cy="16552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>
              <a:lnSpc>
                <a:spcPct val="100000"/>
              </a:lnSpc>
              <a:spcBef>
                <a:spcPts val="1001"/>
              </a:spcBef>
            </a:pPr>
            <a:r>
              <a:rPr lang="it-IT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Dott.ssa Gaia Peluso</a:t>
            </a:r>
            <a:endParaRPr lang="it-IT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001"/>
              </a:spcBef>
            </a:pPr>
            <a:r>
              <a:rPr lang="it-IT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Ospedale Buon Consiglio Fatebenefratelli, Napoli</a:t>
            </a:r>
            <a:endParaRPr lang="it-IT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001"/>
              </a:spcBef>
            </a:pPr>
            <a:r>
              <a:rPr lang="it-IT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19-20 Febbraio 2026</a:t>
            </a:r>
            <a:endParaRPr lang="it-IT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9" name="Immagine 4"/>
          <p:cNvPicPr/>
          <p:nvPr/>
        </p:nvPicPr>
        <p:blipFill>
          <a:blip r:embed="rId2"/>
          <a:srcRect t="50784"/>
          <a:stretch/>
        </p:blipFill>
        <p:spPr>
          <a:xfrm>
            <a:off x="3015018" y="149454"/>
            <a:ext cx="5695560" cy="2076840"/>
          </a:xfrm>
          <a:prstGeom prst="rect">
            <a:avLst/>
          </a:prstGeom>
          <a:ln>
            <a:noFill/>
          </a:ln>
        </p:spPr>
      </p:pic>
      <p:pic>
        <p:nvPicPr>
          <p:cNvPr id="90" name="Immagine 5"/>
          <p:cNvPicPr/>
          <p:nvPr/>
        </p:nvPicPr>
        <p:blipFill>
          <a:blip r:embed="rId3"/>
          <a:stretch/>
        </p:blipFill>
        <p:spPr>
          <a:xfrm>
            <a:off x="585036" y="473958"/>
            <a:ext cx="1564344" cy="1427832"/>
          </a:xfrm>
          <a:prstGeom prst="rect">
            <a:avLst/>
          </a:prstGeom>
          <a:ln>
            <a:noFill/>
          </a:ln>
        </p:spPr>
      </p:pic>
      <p:pic>
        <p:nvPicPr>
          <p:cNvPr id="91" name="Immagine 6"/>
          <p:cNvPicPr/>
          <p:nvPr/>
        </p:nvPicPr>
        <p:blipFill>
          <a:blip r:embed="rId4"/>
          <a:stretch/>
        </p:blipFill>
        <p:spPr>
          <a:xfrm>
            <a:off x="9576216" y="211734"/>
            <a:ext cx="2342880" cy="1952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it-IT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Lesioni delle vie biliari </a:t>
            </a:r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0" name="CustomShape 2"/>
          <p:cNvSpPr/>
          <p:nvPr/>
        </p:nvSpPr>
        <p:spPr>
          <a:xfrm>
            <a:off x="200880" y="1690560"/>
            <a:ext cx="11790000" cy="699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La complessità chirurgica è data nella maggior parte dei casi dalla presenza di infiammazione o anomalie anatomiche</a:t>
            </a:r>
            <a:endParaRPr lang="it-IT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5" name="CustomShape 7"/>
          <p:cNvSpPr/>
          <p:nvPr/>
        </p:nvSpPr>
        <p:spPr>
          <a:xfrm>
            <a:off x="7388640" y="3508560"/>
            <a:ext cx="3964680" cy="1904400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lt1">
                  <a:hueOff val="0"/>
                  <a:satOff val="0"/>
                  <a:lumOff val="0"/>
                  <a:alphaOff val="0"/>
                  <a:lumMod val="110000"/>
                  <a:satMod val="105000"/>
                  <a:tint val="67000"/>
                </a:schemeClr>
              </a:gs>
              <a:gs pos="50000">
                <a:schemeClr val="lt1">
                  <a:hueOff val="0"/>
                  <a:satOff val="0"/>
                  <a:lumOff val="0"/>
                  <a:alphaOff val="0"/>
                  <a:lumMod val="105000"/>
                  <a:satMod val="103000"/>
                  <a:tint val="73000"/>
                </a:schemeClr>
              </a:gs>
              <a:gs pos="100000">
                <a:schemeClr val="lt1">
                  <a:hueOff val="0"/>
                  <a:satOff val="0"/>
                  <a:lumOff val="0"/>
                  <a:alphaOff val="0"/>
                  <a:lumMod val="105000"/>
                  <a:satMod val="109000"/>
                  <a:tint val="81000"/>
                </a:schemeClr>
              </a:gs>
            </a:gsLst>
            <a:lin ang="5400000"/>
          </a:gradFill>
          <a:ln>
            <a:noFill/>
          </a:ln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1">
            <a:scrgbClr r="0" g="0" b="0"/>
          </a:effectRef>
          <a:fontRef idx="minor"/>
        </p:style>
        <p:txBody>
          <a:bodyPr lIns="176760" tIns="176760" rIns="83880" bIns="177120" anchor="ctr"/>
          <a:lstStyle/>
          <a:p>
            <a:pPr>
              <a:lnSpc>
                <a:spcPct val="90000"/>
              </a:lnSpc>
              <a:spcAft>
                <a:spcPts val="771"/>
              </a:spcAft>
            </a:pPr>
            <a:r>
              <a:rPr lang="it-IT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Colecisti necrotica, gangrenosa o perforata, associata alla Sindrome di </a:t>
            </a:r>
            <a:r>
              <a:rPr lang="it-IT" sz="2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Mirizzi</a:t>
            </a:r>
            <a:r>
              <a:rPr lang="it-IT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con tenaci aderenze che distorcono la normale anatomia </a:t>
            </a:r>
            <a:endParaRPr lang="it-IT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2" name="Diagramma 1"/>
          <p:cNvGraphicFramePr/>
          <p:nvPr>
            <p:extLst>
              <p:ext uri="{D42A27DB-BD31-4B8C-83A1-F6EECF244321}">
                <p14:modId xmlns:p14="http://schemas.microsoft.com/office/powerpoint/2010/main" val="3696203718"/>
              </p:ext>
            </p:extLst>
          </p:nvPr>
        </p:nvGraphicFramePr>
        <p:xfrm>
          <a:off x="959714" y="2679586"/>
          <a:ext cx="5279000" cy="35623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it-IT" sz="4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Colecistectomia laparoscopica ʺdifficileʺ</a:t>
            </a:r>
            <a:endParaRPr lang="it-IT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57" name="Immagine 4"/>
          <p:cNvPicPr/>
          <p:nvPr/>
        </p:nvPicPr>
        <p:blipFill>
          <a:blip r:embed="rId2"/>
          <a:stretch/>
        </p:blipFill>
        <p:spPr>
          <a:xfrm>
            <a:off x="526320" y="1626480"/>
            <a:ext cx="6857640" cy="1714320"/>
          </a:xfrm>
          <a:prstGeom prst="rect">
            <a:avLst/>
          </a:prstGeom>
          <a:ln>
            <a:noFill/>
          </a:ln>
        </p:spPr>
      </p:pic>
      <p:pic>
        <p:nvPicPr>
          <p:cNvPr id="158" name="Immagine 5"/>
          <p:cNvPicPr/>
          <p:nvPr/>
        </p:nvPicPr>
        <p:blipFill>
          <a:blip r:embed="rId3"/>
          <a:stretch/>
        </p:blipFill>
        <p:spPr>
          <a:xfrm>
            <a:off x="8058599" y="1913935"/>
            <a:ext cx="3496091" cy="4239185"/>
          </a:xfrm>
          <a:prstGeom prst="rect">
            <a:avLst/>
          </a:prstGeom>
          <a:ln>
            <a:noFill/>
          </a:ln>
        </p:spPr>
      </p:pic>
      <p:pic>
        <p:nvPicPr>
          <p:cNvPr id="159" name="Immagine 7"/>
          <p:cNvPicPr/>
          <p:nvPr/>
        </p:nvPicPr>
        <p:blipFill>
          <a:blip r:embed="rId4"/>
          <a:stretch/>
        </p:blipFill>
        <p:spPr>
          <a:xfrm>
            <a:off x="838080" y="3498840"/>
            <a:ext cx="3257280" cy="1218960"/>
          </a:xfrm>
          <a:prstGeom prst="rect">
            <a:avLst/>
          </a:prstGeom>
          <a:ln>
            <a:noFill/>
          </a:ln>
        </p:spPr>
      </p:pic>
      <p:pic>
        <p:nvPicPr>
          <p:cNvPr id="160" name="Immagine 8"/>
          <p:cNvPicPr/>
          <p:nvPr/>
        </p:nvPicPr>
        <p:blipFill>
          <a:blip r:embed="rId5"/>
          <a:stretch/>
        </p:blipFill>
        <p:spPr>
          <a:xfrm>
            <a:off x="1174680" y="5067720"/>
            <a:ext cx="6419520" cy="10854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it-IT" sz="4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Lesioni delle vie </a:t>
            </a:r>
            <a:r>
              <a:rPr lang="it-IT" sz="4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biliari: fattori di rischio </a:t>
            </a:r>
            <a:endParaRPr lang="it-IT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3527" y="1597024"/>
            <a:ext cx="4259793" cy="4978160"/>
          </a:xfrm>
          <a:prstGeom prst="rect">
            <a:avLst/>
          </a:prstGeom>
        </p:spPr>
      </p:pic>
      <p:graphicFrame>
        <p:nvGraphicFramePr>
          <p:cNvPr id="3" name="Diagramma 2"/>
          <p:cNvGraphicFramePr/>
          <p:nvPr>
            <p:extLst>
              <p:ext uri="{D42A27DB-BD31-4B8C-83A1-F6EECF244321}">
                <p14:modId xmlns:p14="http://schemas.microsoft.com/office/powerpoint/2010/main" val="1252275872"/>
              </p:ext>
            </p:extLst>
          </p:nvPr>
        </p:nvGraphicFramePr>
        <p:xfrm>
          <a:off x="838080" y="2844246"/>
          <a:ext cx="5424175" cy="32763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55163489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it-IT" sz="4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Lesioni delle vie </a:t>
            </a:r>
            <a:r>
              <a:rPr lang="it-IT" sz="4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biliari: fattori di rischio </a:t>
            </a:r>
            <a:endParaRPr lang="it-IT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2520" y="1691766"/>
            <a:ext cx="3298390" cy="3775266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9283" y="5439322"/>
            <a:ext cx="4039386" cy="1169296"/>
          </a:xfrm>
          <a:prstGeom prst="rect">
            <a:avLst/>
          </a:prstGeom>
        </p:spPr>
      </p:pic>
      <p:sp>
        <p:nvSpPr>
          <p:cNvPr id="8" name="Ovale 7"/>
          <p:cNvSpPr/>
          <p:nvPr/>
        </p:nvSpPr>
        <p:spPr>
          <a:xfrm>
            <a:off x="7092520" y="2579612"/>
            <a:ext cx="3298390" cy="38189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Segnaposto contenuto 2"/>
          <p:cNvSpPr txBox="1">
            <a:spLocks/>
          </p:cNvSpPr>
          <p:nvPr/>
        </p:nvSpPr>
        <p:spPr>
          <a:xfrm>
            <a:off x="552688" y="3442671"/>
            <a:ext cx="4171712" cy="109965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800" dirty="0" smtClean="0"/>
              <a:t>In uno studio pubblicato ad inizio 2024 </a:t>
            </a:r>
            <a:r>
              <a:rPr lang="it-IT" sz="1800" dirty="0" err="1" smtClean="0"/>
              <a:t>Gutierrez</a:t>
            </a:r>
            <a:r>
              <a:rPr lang="it-IT" sz="1800" dirty="0" smtClean="0"/>
              <a:t> e colleghi hanno evidenziato una relazione statisticamente significativa tra le lesioni biliari e una triade patologica</a:t>
            </a:r>
            <a:endParaRPr lang="it-IT" sz="1800" dirty="0"/>
          </a:p>
        </p:txBody>
      </p:sp>
      <p:sp>
        <p:nvSpPr>
          <p:cNvPr id="10" name="Segnaposto contenuto 2"/>
          <p:cNvSpPr txBox="1">
            <a:spLocks/>
          </p:cNvSpPr>
          <p:nvPr/>
        </p:nvSpPr>
        <p:spPr>
          <a:xfrm>
            <a:off x="838080" y="4832954"/>
            <a:ext cx="3124320" cy="1191016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sz="1800" b="1" dirty="0" smtClean="0"/>
              <a:t>COLECISTITE ACUTA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b="1" dirty="0" smtClean="0"/>
              <a:t>OBESITA’ SEVERA (BMI &gt;30)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b="1" dirty="0" smtClean="0"/>
              <a:t>STEATOSI EPATICA</a:t>
            </a:r>
          </a:p>
          <a:p>
            <a:pPr>
              <a:buFont typeface="Wingdings" panose="05000000000000000000" pitchFamily="2" charset="2"/>
              <a:buChar char="Ø"/>
            </a:pPr>
            <a:endParaRPr lang="it-IT" sz="1800" b="1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866" y="1476234"/>
            <a:ext cx="5398244" cy="1485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76598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it-IT" sz="4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Lesioni delle vie </a:t>
            </a:r>
            <a:r>
              <a:rPr lang="it-IT" sz="4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biliari: fattori di rischio </a:t>
            </a:r>
            <a:endParaRPr lang="it-IT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8015" y="3810000"/>
            <a:ext cx="7366894" cy="2150918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91" y="1916419"/>
            <a:ext cx="5802889" cy="1229640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924" y="3263217"/>
            <a:ext cx="1812701" cy="1507980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21898" y="4638591"/>
            <a:ext cx="2152447" cy="1540035"/>
          </a:xfrm>
          <a:prstGeom prst="rect">
            <a:avLst/>
          </a:prstGeom>
        </p:spPr>
      </p:pic>
      <p:sp>
        <p:nvSpPr>
          <p:cNvPr id="15" name="Rettangolo 14"/>
          <p:cNvSpPr/>
          <p:nvPr/>
        </p:nvSpPr>
        <p:spPr>
          <a:xfrm>
            <a:off x="5880774" y="3146059"/>
            <a:ext cx="54725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>
                <a:solidFill>
                  <a:schemeClr val="accent2"/>
                </a:solidFill>
              </a:rPr>
              <a:t>Associazione statisticamente significativa tra complicanze </a:t>
            </a:r>
            <a:r>
              <a:rPr lang="it-IT" b="1" dirty="0" err="1" smtClean="0">
                <a:solidFill>
                  <a:schemeClr val="accent2"/>
                </a:solidFill>
              </a:rPr>
              <a:t>bilio</a:t>
            </a:r>
            <a:r>
              <a:rPr lang="it-IT" b="1" dirty="0" smtClean="0">
                <a:solidFill>
                  <a:schemeClr val="accent2"/>
                </a:solidFill>
              </a:rPr>
              <a:t>-vascolari e anomalie anatomiche </a:t>
            </a:r>
            <a:endParaRPr lang="it-IT" b="1" dirty="0">
              <a:solidFill>
                <a:schemeClr val="accent2"/>
              </a:solidFill>
            </a:endParaRPr>
          </a:p>
        </p:txBody>
      </p:sp>
      <p:sp>
        <p:nvSpPr>
          <p:cNvPr id="16" name="Rettangolo arrotondato 15"/>
          <p:cNvSpPr/>
          <p:nvPr/>
        </p:nvSpPr>
        <p:spPr>
          <a:xfrm>
            <a:off x="11318204" y="4456331"/>
            <a:ext cx="706582" cy="521618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683032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endParaRPr lang="it-IT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70" name="Immagine 5"/>
          <p:cNvPicPr/>
          <p:nvPr/>
        </p:nvPicPr>
        <p:blipFill>
          <a:blip r:embed="rId3"/>
          <a:stretch/>
        </p:blipFill>
        <p:spPr>
          <a:xfrm>
            <a:off x="5531487" y="2710090"/>
            <a:ext cx="6480404" cy="3829255"/>
          </a:xfrm>
          <a:prstGeom prst="rect">
            <a:avLst/>
          </a:prstGeom>
          <a:ln>
            <a:noFill/>
          </a:ln>
        </p:spPr>
      </p:pic>
      <p:sp>
        <p:nvSpPr>
          <p:cNvPr id="172" name="CustomShape 2"/>
          <p:cNvSpPr/>
          <p:nvPr/>
        </p:nvSpPr>
        <p:spPr>
          <a:xfrm>
            <a:off x="10695600" y="6561000"/>
            <a:ext cx="1495800" cy="227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900" b="0" strike="noStrike" spc="-1" dirty="0" smtClean="0">
                <a:solidFill>
                  <a:srgbClr val="212121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Nassar, </a:t>
            </a:r>
            <a:r>
              <a:rPr lang="it-IT" sz="900" b="0" i="0" dirty="0" err="1" smtClean="0">
                <a:solidFill>
                  <a:srgbClr val="1B1B1B"/>
                </a:solidFill>
                <a:effectLst/>
                <a:latin typeface="Cambria" panose="02040503050406030204" pitchFamily="18" charset="0"/>
              </a:rPr>
              <a:t>Surg</a:t>
            </a:r>
            <a:r>
              <a:rPr lang="it-IT" sz="900" b="0" i="0" dirty="0" smtClean="0">
                <a:solidFill>
                  <a:srgbClr val="1B1B1B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it-IT" sz="900" b="0" i="0" dirty="0" err="1" smtClean="0">
                <a:solidFill>
                  <a:srgbClr val="1B1B1B"/>
                </a:solidFill>
                <a:effectLst/>
                <a:latin typeface="Cambria" panose="02040503050406030204" pitchFamily="18" charset="0"/>
              </a:rPr>
              <a:t>Endosc</a:t>
            </a:r>
            <a:r>
              <a:rPr lang="it-IT" sz="900" b="0" i="0" dirty="0" smtClean="0">
                <a:solidFill>
                  <a:srgbClr val="1B1B1B"/>
                </a:solidFill>
                <a:effectLst/>
                <a:latin typeface="Cambria" panose="02040503050406030204" pitchFamily="18" charset="0"/>
              </a:rPr>
              <a:t>. 2020</a:t>
            </a:r>
            <a:endParaRPr lang="it-IT" sz="9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360219" y="1472309"/>
            <a:ext cx="109931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Nel corso degli anni, sono stati sviluppati diversi sistemi di punteggio per prevedere la difficoltà della LC.</a:t>
            </a:r>
          </a:p>
          <a:p>
            <a:r>
              <a:rPr lang="it-IT" dirty="0" smtClean="0"/>
              <a:t>Questi sistemi valutano diversi fattori clinici, radiologici, biochimici e operatori</a:t>
            </a:r>
            <a:endParaRPr lang="it-IT" dirty="0"/>
          </a:p>
        </p:txBody>
      </p:sp>
      <p:graphicFrame>
        <p:nvGraphicFramePr>
          <p:cNvPr id="4" name="Diagramma 3"/>
          <p:cNvGraphicFramePr/>
          <p:nvPr>
            <p:extLst>
              <p:ext uri="{D42A27DB-BD31-4B8C-83A1-F6EECF244321}">
                <p14:modId xmlns:p14="http://schemas.microsoft.com/office/powerpoint/2010/main" val="1888568125"/>
              </p:ext>
            </p:extLst>
          </p:nvPr>
        </p:nvGraphicFramePr>
        <p:xfrm>
          <a:off x="360219" y="2413114"/>
          <a:ext cx="4779151" cy="4043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TextShape 1"/>
          <p:cNvSpPr txBox="1"/>
          <p:nvPr/>
        </p:nvSpPr>
        <p:spPr>
          <a:xfrm>
            <a:off x="990480" y="5174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it-IT" sz="4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Colecistectomia laparoscopica ʺdifficileʺ</a:t>
            </a:r>
            <a:endParaRPr lang="it-IT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endParaRPr lang="it-IT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" name="TextShape 1"/>
          <p:cNvSpPr txBox="1"/>
          <p:nvPr/>
        </p:nvSpPr>
        <p:spPr>
          <a:xfrm>
            <a:off x="990480" y="5174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it-IT" sz="4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Colecistectomia laparoscopica ʺdifficileʺ</a:t>
            </a:r>
            <a:endParaRPr lang="it-IT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678" y="1690200"/>
            <a:ext cx="5069336" cy="1646265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638" y="3718214"/>
            <a:ext cx="5389417" cy="2173152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2428" y="1995000"/>
            <a:ext cx="5153843" cy="1424181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5700" y="3803589"/>
            <a:ext cx="5067300" cy="2002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442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endParaRPr lang="it-IT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" name="TextShape 1"/>
          <p:cNvSpPr txBox="1"/>
          <p:nvPr/>
        </p:nvSpPr>
        <p:spPr>
          <a:xfrm>
            <a:off x="990480" y="5174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it-IT" sz="4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Colecistite</a:t>
            </a:r>
            <a:endParaRPr lang="it-IT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164" y="1750284"/>
            <a:ext cx="5424054" cy="201142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7196" y="3089564"/>
            <a:ext cx="6768524" cy="3480955"/>
          </a:xfrm>
          <a:prstGeom prst="rect">
            <a:avLst/>
          </a:prstGeom>
        </p:spPr>
      </p:pic>
      <p:sp>
        <p:nvSpPr>
          <p:cNvPr id="5" name="Ovale 4"/>
          <p:cNvSpPr/>
          <p:nvPr/>
        </p:nvSpPr>
        <p:spPr>
          <a:xfrm>
            <a:off x="5514110" y="4655127"/>
            <a:ext cx="872836" cy="526473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9722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endParaRPr lang="it-IT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" name="TextShape 1"/>
          <p:cNvSpPr txBox="1"/>
          <p:nvPr/>
        </p:nvSpPr>
        <p:spPr>
          <a:xfrm>
            <a:off x="990480" y="5174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it-IT" sz="44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Bailout</a:t>
            </a:r>
            <a:r>
              <a:rPr lang="it-IT" sz="4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 </a:t>
            </a:r>
            <a:r>
              <a:rPr lang="it-IT" sz="44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Procedures</a:t>
            </a:r>
            <a:endParaRPr lang="it-IT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4292" y="3284394"/>
            <a:ext cx="7456437" cy="3434195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888" y="1842600"/>
            <a:ext cx="3950659" cy="2202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15578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endParaRPr lang="it-IT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" name="TextShape 1"/>
          <p:cNvSpPr txBox="1"/>
          <p:nvPr/>
        </p:nvSpPr>
        <p:spPr>
          <a:xfrm>
            <a:off x="990480" y="5174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it-IT" sz="4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Colangiografia a fluorescenza con ICG</a:t>
            </a:r>
            <a:endParaRPr lang="it-IT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970" y="1844357"/>
            <a:ext cx="4809942" cy="1166047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0360" y="3456654"/>
            <a:ext cx="5543287" cy="311040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523" y="3460497"/>
            <a:ext cx="6072837" cy="2391017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6"/>
          <a:srcRect b="37237"/>
          <a:stretch/>
        </p:blipFill>
        <p:spPr>
          <a:xfrm>
            <a:off x="6095700" y="1842600"/>
            <a:ext cx="5603684" cy="1051773"/>
          </a:xfrm>
          <a:prstGeom prst="rect">
            <a:avLst/>
          </a:prstGeom>
        </p:spPr>
      </p:pic>
      <p:cxnSp>
        <p:nvCxnSpPr>
          <p:cNvPr id="9" name="Connettore diritto 8"/>
          <p:cNvCxnSpPr/>
          <p:nvPr/>
        </p:nvCxnSpPr>
        <p:spPr>
          <a:xfrm>
            <a:off x="7800109" y="5389418"/>
            <a:ext cx="3338946" cy="1385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66394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it-IT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Colecistectomia laparoscopica</a:t>
            </a:r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3" name="TextShape 2"/>
          <p:cNvSpPr txBox="1"/>
          <p:nvPr/>
        </p:nvSpPr>
        <p:spPr>
          <a:xfrm>
            <a:off x="499680" y="1917000"/>
            <a:ext cx="11192400" cy="43509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it-IT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La </a:t>
            </a:r>
            <a:r>
              <a:rPr lang="it-IT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Colecistectomia Laparoscopica </a:t>
            </a:r>
            <a:r>
              <a:rPr lang="it-IT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(VLC) è una delle </a:t>
            </a:r>
            <a:r>
              <a:rPr lang="it-IT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operazioni </a:t>
            </a:r>
            <a:r>
              <a:rPr lang="it-IT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chirurgiche più diffusa al mondo.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it-IT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Negli Stati Uniti circa 750.000 e in Europa circa 900.000 colecistectomie sono eseguite annualmente</a:t>
            </a:r>
          </a:p>
        </p:txBody>
      </p:sp>
      <p:pic>
        <p:nvPicPr>
          <p:cNvPr id="94" name="Immagine 4"/>
          <p:cNvPicPr/>
          <p:nvPr/>
        </p:nvPicPr>
        <p:blipFill>
          <a:blip r:embed="rId2"/>
          <a:stretch/>
        </p:blipFill>
        <p:spPr>
          <a:xfrm>
            <a:off x="6957360" y="3531600"/>
            <a:ext cx="3907440" cy="2962800"/>
          </a:xfrm>
          <a:prstGeom prst="rect">
            <a:avLst/>
          </a:prstGeom>
          <a:ln>
            <a:noFill/>
          </a:ln>
        </p:spPr>
      </p:pic>
      <p:pic>
        <p:nvPicPr>
          <p:cNvPr id="95" name="Immagine 5"/>
          <p:cNvPicPr/>
          <p:nvPr/>
        </p:nvPicPr>
        <p:blipFill>
          <a:blip r:embed="rId3"/>
          <a:stretch/>
        </p:blipFill>
        <p:spPr>
          <a:xfrm>
            <a:off x="1492200" y="4289760"/>
            <a:ext cx="4637880" cy="1833120"/>
          </a:xfrm>
          <a:prstGeom prst="rect">
            <a:avLst/>
          </a:prstGeom>
          <a:ln>
            <a:noFill/>
          </a:ln>
        </p:spPr>
      </p:pic>
      <p:sp>
        <p:nvSpPr>
          <p:cNvPr id="96" name="CustomShape 3"/>
          <p:cNvSpPr/>
          <p:nvPr/>
        </p:nvSpPr>
        <p:spPr>
          <a:xfrm>
            <a:off x="10848240" y="6642720"/>
            <a:ext cx="1343520" cy="212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800" b="0" strike="noStrike" spc="-1">
                <a:solidFill>
                  <a:srgbClr val="212121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Abdallah, BMC Surg. 2025 </a:t>
            </a:r>
            <a:endParaRPr lang="it-IT" sz="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endParaRPr lang="it-IT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" name="TextShape 1"/>
          <p:cNvSpPr txBox="1"/>
          <p:nvPr/>
        </p:nvSpPr>
        <p:spPr>
          <a:xfrm>
            <a:off x="990480" y="5174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it-IT" sz="4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Lesioni vascolari</a:t>
            </a:r>
            <a:endParaRPr lang="it-IT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435968" y="1538454"/>
            <a:ext cx="116242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/>
              <a:t>Meno studiate delle lesioni biliari, si presentano isolate nello 0.8 % dei casi e in contemporanea alle lesioni della VBP nel 25% dei pazienti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/>
              <a:t>La più frequente manifestazione è l’emorragia intraoperatoria da lesione dell’arteria cistica (60% dei casi) o dell’arteria epatica destra.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/>
              <a:t>Raro è il coinvolgimento di rami portali.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/>
              <a:t>Causa meno frequente è la rottura di un aneurisma dell’arteria epatica destra che può verificarsi anche a distanza di settimane dall’intervento chirurgico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1264" y="3886162"/>
            <a:ext cx="2964874" cy="2353075"/>
          </a:xfrm>
          <a:prstGeom prst="rect">
            <a:avLst/>
          </a:prstGeom>
        </p:spPr>
      </p:pic>
      <p:sp>
        <p:nvSpPr>
          <p:cNvPr id="11" name="Rettangolo 10"/>
          <p:cNvSpPr/>
          <p:nvPr/>
        </p:nvSpPr>
        <p:spPr>
          <a:xfrm>
            <a:off x="11125200" y="6627168"/>
            <a:ext cx="10668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900" dirty="0" err="1" smtClean="0">
                <a:solidFill>
                  <a:srgbClr val="212121"/>
                </a:solidFill>
              </a:rPr>
              <a:t>Sinha</a:t>
            </a:r>
            <a:r>
              <a:rPr lang="it-IT" sz="900" dirty="0" smtClean="0">
                <a:solidFill>
                  <a:srgbClr val="212121"/>
                </a:solidFill>
              </a:rPr>
              <a:t>, JSLS</a:t>
            </a:r>
            <a:r>
              <a:rPr lang="it-IT" sz="900" dirty="0">
                <a:solidFill>
                  <a:srgbClr val="212121"/>
                </a:solidFill>
              </a:rPr>
              <a:t>. </a:t>
            </a:r>
            <a:r>
              <a:rPr lang="it-IT" sz="900" dirty="0" smtClean="0">
                <a:solidFill>
                  <a:srgbClr val="212121"/>
                </a:solidFill>
              </a:rPr>
              <a:t>2023</a:t>
            </a:r>
            <a:endParaRPr lang="it-IT" sz="900" dirty="0"/>
          </a:p>
        </p:txBody>
      </p:sp>
      <p:graphicFrame>
        <p:nvGraphicFramePr>
          <p:cNvPr id="13" name="Diagramma 12"/>
          <p:cNvGraphicFramePr/>
          <p:nvPr>
            <p:extLst>
              <p:ext uri="{D42A27DB-BD31-4B8C-83A1-F6EECF244321}">
                <p14:modId xmlns:p14="http://schemas.microsoft.com/office/powerpoint/2010/main" val="1505980522"/>
              </p:ext>
            </p:extLst>
          </p:nvPr>
        </p:nvGraphicFramePr>
        <p:xfrm>
          <a:off x="4753956" y="3203209"/>
          <a:ext cx="5914044" cy="3718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02048121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it-IT" sz="4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Learning Curve</a:t>
            </a:r>
            <a:endParaRPr lang="it-IT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2" name="CustomShape 2"/>
          <p:cNvSpPr/>
          <p:nvPr/>
        </p:nvSpPr>
        <p:spPr>
          <a:xfrm>
            <a:off x="200880" y="1690560"/>
            <a:ext cx="11790000" cy="100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La prevenzione delle complicanze biliari rimane l’aspetto più importante nella learning curve del chirurgo. Essa si raggiunge attraverso la conoscenza dei meccanismi che possono sostenere il danno, della CVS e attraverso una giusta selezione dei pazienti. </a:t>
            </a:r>
            <a:endParaRPr lang="it-IT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63" name="Immagine 3"/>
          <p:cNvPicPr/>
          <p:nvPr/>
        </p:nvPicPr>
        <p:blipFill>
          <a:blip r:embed="rId3"/>
          <a:stretch/>
        </p:blipFill>
        <p:spPr>
          <a:xfrm>
            <a:off x="8035560" y="2706480"/>
            <a:ext cx="3852360" cy="4087440"/>
          </a:xfrm>
          <a:prstGeom prst="rect">
            <a:avLst/>
          </a:prstGeom>
          <a:ln>
            <a:noFill/>
          </a:ln>
        </p:spPr>
      </p:pic>
      <p:sp>
        <p:nvSpPr>
          <p:cNvPr id="164" name="CustomShape 3"/>
          <p:cNvSpPr/>
          <p:nvPr/>
        </p:nvSpPr>
        <p:spPr>
          <a:xfrm>
            <a:off x="10751040" y="6563160"/>
            <a:ext cx="1440360" cy="227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900" b="0" strike="noStrike" spc="-1">
                <a:solidFill>
                  <a:srgbClr val="212121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Archer, Ann Surg. 2001</a:t>
            </a:r>
            <a:endParaRPr lang="it-IT" sz="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65" name="Immagine 8"/>
          <p:cNvPicPr/>
          <p:nvPr/>
        </p:nvPicPr>
        <p:blipFill>
          <a:blip r:embed="rId4"/>
          <a:stretch/>
        </p:blipFill>
        <p:spPr>
          <a:xfrm>
            <a:off x="200880" y="2816640"/>
            <a:ext cx="4415400" cy="1214640"/>
          </a:xfrm>
          <a:prstGeom prst="rect">
            <a:avLst/>
          </a:prstGeom>
          <a:ln>
            <a:noFill/>
          </a:ln>
        </p:spPr>
      </p:pic>
      <p:pic>
        <p:nvPicPr>
          <p:cNvPr id="166" name="Immagine 9"/>
          <p:cNvPicPr/>
          <p:nvPr/>
        </p:nvPicPr>
        <p:blipFill>
          <a:blip r:embed="rId5"/>
          <a:stretch/>
        </p:blipFill>
        <p:spPr>
          <a:xfrm>
            <a:off x="1263600" y="4142520"/>
            <a:ext cx="3352320" cy="2057040"/>
          </a:xfrm>
          <a:prstGeom prst="rect">
            <a:avLst/>
          </a:prstGeom>
          <a:ln>
            <a:noFill/>
          </a:ln>
        </p:spPr>
      </p:pic>
      <p:pic>
        <p:nvPicPr>
          <p:cNvPr id="167" name="Immagine 10"/>
          <p:cNvPicPr/>
          <p:nvPr/>
        </p:nvPicPr>
        <p:blipFill>
          <a:blip r:embed="rId6"/>
          <a:stretch/>
        </p:blipFill>
        <p:spPr>
          <a:xfrm>
            <a:off x="4749840" y="3134520"/>
            <a:ext cx="3152520" cy="2361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it-IT" sz="4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Conclusioni</a:t>
            </a:r>
            <a:endParaRPr lang="it-IT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2" name="CustomShape 2"/>
          <p:cNvSpPr/>
          <p:nvPr/>
        </p:nvSpPr>
        <p:spPr>
          <a:xfrm>
            <a:off x="200700" y="1926088"/>
            <a:ext cx="11790000" cy="100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it-IT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>
              <a:lnSpc>
                <a:spcPct val="100000"/>
              </a:lnSpc>
            </a:pPr>
            <a:endParaRPr lang="it-IT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64" name="CustomShape 3"/>
          <p:cNvSpPr/>
          <p:nvPr/>
        </p:nvSpPr>
        <p:spPr>
          <a:xfrm>
            <a:off x="10751040" y="6563160"/>
            <a:ext cx="1440360" cy="227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it-IT" sz="9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" name="Segnaposto contenuto 2"/>
          <p:cNvSpPr txBox="1">
            <a:spLocks/>
          </p:cNvSpPr>
          <p:nvPr/>
        </p:nvSpPr>
        <p:spPr>
          <a:xfrm>
            <a:off x="865459" y="1676291"/>
            <a:ext cx="10460482" cy="472445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it-IT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Nonostante </a:t>
            </a:r>
            <a:r>
              <a:rPr lang="it-IT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la standardizzazione, la colecistectomia laparoscopica richiede un approccio cauto e giudizioso.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2400" dirty="0" smtClean="0"/>
              <a:t>Le complicanze in corso di Colecistectomia Laparoscopica sono associate ad elevata morbilità.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2400" dirty="0" smtClean="0"/>
              <a:t>Fattori di rischio sono molteplici e i più importanti sono l’alterata anatomia, la presenza di infiammazione ed errori di giudizio e di tecnica.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2400" dirty="0" smtClean="0"/>
              <a:t>Durante l’intervento ottenere sempre la </a:t>
            </a:r>
            <a:r>
              <a:rPr lang="it-IT" sz="2400" dirty="0" err="1" smtClean="0"/>
              <a:t>critical</a:t>
            </a:r>
            <a:r>
              <a:rPr lang="it-IT" sz="2400" dirty="0" smtClean="0"/>
              <a:t> </a:t>
            </a:r>
            <a:r>
              <a:rPr lang="it-IT" sz="2400" dirty="0" err="1" smtClean="0"/>
              <a:t>view</a:t>
            </a:r>
            <a:r>
              <a:rPr lang="it-IT" sz="2400" dirty="0" smtClean="0"/>
              <a:t> of </a:t>
            </a:r>
            <a:r>
              <a:rPr lang="it-IT" sz="2400" dirty="0" err="1" smtClean="0"/>
              <a:t>safety</a:t>
            </a:r>
            <a:r>
              <a:rPr lang="it-IT" sz="2400" dirty="0" smtClean="0"/>
              <a:t> per una più sicura procedura.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2400" dirty="0" smtClean="0"/>
              <a:t>L’identificazione dei fattori predisponenti e la corretta gestione dell’intervento chirurgico, prendendo in considerazione anche «</a:t>
            </a:r>
            <a:r>
              <a:rPr lang="it-IT" sz="2400" dirty="0" err="1" smtClean="0"/>
              <a:t>bailout</a:t>
            </a:r>
            <a:r>
              <a:rPr lang="it-IT" sz="2400" dirty="0" smtClean="0"/>
              <a:t> </a:t>
            </a:r>
            <a:r>
              <a:rPr lang="it-IT" sz="2400" dirty="0" err="1" smtClean="0"/>
              <a:t>procedures</a:t>
            </a:r>
            <a:r>
              <a:rPr lang="it-IT" sz="2400" dirty="0" smtClean="0"/>
              <a:t>» nei casi più al alto rischio, consentono una riduzione del rischio </a:t>
            </a:r>
            <a:r>
              <a:rPr lang="it-IT" sz="2400" dirty="0" err="1" smtClean="0"/>
              <a:t>perioperatorio</a:t>
            </a:r>
            <a:r>
              <a:rPr lang="it-IT" sz="2400" dirty="0" smtClean="0"/>
              <a:t>.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53928074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80" name="TextShape 2"/>
          <p:cNvSpPr txBox="1"/>
          <p:nvPr/>
        </p:nvSpPr>
        <p:spPr>
          <a:xfrm>
            <a:off x="3238140" y="3072470"/>
            <a:ext cx="5715120" cy="1333276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r>
              <a:rPr lang="it-IT" sz="6000" b="0" strike="noStrike" spc="-1" dirty="0" smtClean="0">
                <a:solidFill>
                  <a:schemeClr val="accent2"/>
                </a:solidFill>
                <a:uFill>
                  <a:solidFill>
                    <a:srgbClr val="FFFFFF"/>
                  </a:solidFill>
                </a:uFill>
                <a:latin typeface="Brush Script MT" panose="03060802040406070304" pitchFamily="66" charset="0"/>
              </a:rPr>
              <a:t>Grazie per l’attenzione</a:t>
            </a:r>
            <a:endParaRPr lang="it-IT" sz="6000" b="0" strike="noStrike" spc="-1" dirty="0">
              <a:solidFill>
                <a:schemeClr val="accent2"/>
              </a:solidFill>
              <a:uFill>
                <a:solidFill>
                  <a:srgbClr val="FFFFFF"/>
                </a:solidFill>
              </a:uFill>
              <a:latin typeface="Brush Script MT" panose="030608020404060703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8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it-IT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Colecistectomia laparoscopica</a:t>
            </a:r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8" name="TextShape 2"/>
          <p:cNvSpPr txBox="1"/>
          <p:nvPr/>
        </p:nvSpPr>
        <p:spPr>
          <a:xfrm>
            <a:off x="526140" y="1690200"/>
            <a:ext cx="11139120" cy="126108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it-IT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La VLC può presentare un ampio spettro di difficoltà tecniche. Nella sua forma più semplice, si tratta di una procedura rapida e </a:t>
            </a:r>
            <a:r>
              <a:rPr lang="it-IT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standardizzata; </a:t>
            </a:r>
            <a:r>
              <a:rPr lang="it-IT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tuttavia, nella sua forma più complessa, può presentare notevoli difficoltà chirurgiche.</a:t>
            </a:r>
          </a:p>
        </p:txBody>
      </p:sp>
      <p:pic>
        <p:nvPicPr>
          <p:cNvPr id="100" name="Immagine 1"/>
          <p:cNvPicPr/>
          <p:nvPr/>
        </p:nvPicPr>
        <p:blipFill>
          <a:blip r:embed="rId2"/>
          <a:stretch/>
        </p:blipFill>
        <p:spPr>
          <a:xfrm>
            <a:off x="1577948" y="3237403"/>
            <a:ext cx="4110753" cy="2519280"/>
          </a:xfrm>
          <a:prstGeom prst="rect">
            <a:avLst/>
          </a:prstGeom>
          <a:ln>
            <a:noFill/>
          </a:ln>
        </p:spPr>
      </p:pic>
      <p:pic>
        <p:nvPicPr>
          <p:cNvPr id="101" name="Immagine 4"/>
          <p:cNvPicPr/>
          <p:nvPr/>
        </p:nvPicPr>
        <p:blipFill>
          <a:blip r:embed="rId3"/>
          <a:srcRect t="22308" b="8483"/>
          <a:stretch/>
        </p:blipFill>
        <p:spPr>
          <a:xfrm>
            <a:off x="6740509" y="2951280"/>
            <a:ext cx="3913636" cy="3091527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it-IT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Anatomia chirurgica</a:t>
            </a:r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03" name="Immagine 2"/>
          <p:cNvPicPr/>
          <p:nvPr/>
        </p:nvPicPr>
        <p:blipFill>
          <a:blip r:embed="rId3"/>
          <a:stretch/>
        </p:blipFill>
        <p:spPr>
          <a:xfrm>
            <a:off x="505800" y="1851120"/>
            <a:ext cx="6411960" cy="3939840"/>
          </a:xfrm>
          <a:prstGeom prst="rect">
            <a:avLst/>
          </a:prstGeom>
          <a:ln>
            <a:noFill/>
          </a:ln>
        </p:spPr>
      </p:pic>
      <p:sp>
        <p:nvSpPr>
          <p:cNvPr id="104" name="CustomShape 2"/>
          <p:cNvSpPr/>
          <p:nvPr/>
        </p:nvSpPr>
        <p:spPr>
          <a:xfrm>
            <a:off x="7580880" y="2756160"/>
            <a:ext cx="3772800" cy="1310040"/>
          </a:xfrm>
          <a:prstGeom prst="rect">
            <a:avLst/>
          </a:prstGeom>
          <a:solidFill>
            <a:schemeClr val="lt1">
              <a:alpha val="90000"/>
              <a:hueOff val="0"/>
              <a:satOff val="0"/>
              <a:lumOff val="0"/>
              <a:alphaOff val="0"/>
            </a:schemeClr>
          </a:solidFill>
          <a:ln>
            <a:solidFill>
              <a:schemeClr val="accent2">
                <a:alpha val="90000"/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92680" tIns="270720" rIns="292680" bIns="92520"/>
          <a:lstStyle/>
          <a:p>
            <a:pPr marL="114480" lvl="1" indent="-114120">
              <a:lnSpc>
                <a:spcPct val="90000"/>
              </a:lnSpc>
              <a:spcAft>
                <a:spcPts val="196"/>
              </a:spcAft>
              <a:buClr>
                <a:srgbClr val="000000"/>
              </a:buClr>
              <a:buFont typeface="Symbol" charset="2"/>
              <a:buChar char=""/>
            </a:pPr>
            <a:r>
              <a:rPr lang="it-IT" sz="1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Area della dissezione per raggiungere la </a:t>
            </a:r>
            <a:r>
              <a:rPr lang="it-IT" sz="1300" b="1" strike="noStrike" spc="-1">
                <a:solidFill>
                  <a:srgbClr val="44546A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Critical View of Safety </a:t>
            </a:r>
            <a:endParaRPr lang="it-IT" sz="13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14480" lvl="1" indent="-114120">
              <a:lnSpc>
                <a:spcPct val="90000"/>
              </a:lnSpc>
              <a:spcAft>
                <a:spcPts val="196"/>
              </a:spcAft>
              <a:buClr>
                <a:srgbClr val="000000"/>
              </a:buClr>
              <a:buFont typeface="Symbol" charset="2"/>
              <a:buChar char=""/>
            </a:pPr>
            <a:r>
              <a:rPr lang="it-IT" sz="1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Contiene l’arteria cistica, una porzione variabile dell’arteria epatica destra, il linfonodo cistico e tessuto adiposo</a:t>
            </a:r>
            <a:endParaRPr lang="it-IT" sz="13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5" name="CustomShape 3"/>
          <p:cNvSpPr/>
          <p:nvPr/>
        </p:nvSpPr>
        <p:spPr>
          <a:xfrm>
            <a:off x="7769520" y="2564280"/>
            <a:ext cx="2640600" cy="383400"/>
          </a:xfrm>
          <a:prstGeom prst="roundRect">
            <a:avLst>
              <a:gd name="adj" fmla="val 16667"/>
            </a:avLst>
          </a:prstGeom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3">
            <a:scrgbClr r="0" g="0" b="0"/>
          </a:lnRef>
          <a:fillRef idx="0">
            <a:scrgbClr r="0" g="0" b="0"/>
          </a:fillRef>
          <a:effectRef idx="1">
            <a:scrgbClr r="0" g="0" b="0"/>
          </a:effectRef>
          <a:fontRef idx="minor"/>
        </p:style>
        <p:txBody>
          <a:bodyPr lIns="118440" tIns="18720" rIns="99720" bIns="18720" anchor="ctr"/>
          <a:lstStyle/>
          <a:p>
            <a:pPr>
              <a:lnSpc>
                <a:spcPct val="90000"/>
              </a:lnSpc>
              <a:spcAft>
                <a:spcPts val="456"/>
              </a:spcAft>
            </a:pPr>
            <a:r>
              <a:rPr lang="it-IT" sz="13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Triangolo Epatocistico</a:t>
            </a:r>
            <a:endParaRPr lang="it-IT" sz="13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6" name="CustomShape 4"/>
          <p:cNvSpPr/>
          <p:nvPr/>
        </p:nvSpPr>
        <p:spPr>
          <a:xfrm>
            <a:off x="7580880" y="4328640"/>
            <a:ext cx="3772800" cy="757080"/>
          </a:xfrm>
          <a:prstGeom prst="rect">
            <a:avLst/>
          </a:prstGeom>
          <a:solidFill>
            <a:schemeClr val="lt1">
              <a:alpha val="90000"/>
              <a:hueOff val="0"/>
              <a:satOff val="0"/>
              <a:lumOff val="0"/>
              <a:alphaOff val="0"/>
            </a:schemeClr>
          </a:solidFill>
          <a:ln>
            <a:solidFill>
              <a:schemeClr val="accent2">
                <a:alpha val="90000"/>
                <a:hueOff val="0"/>
                <a:satOff val="0"/>
                <a:lumOff val="0"/>
                <a:alphaOff val="-40000"/>
              </a:schemeClr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92680" tIns="270720" rIns="292680" bIns="92520"/>
          <a:lstStyle/>
          <a:p>
            <a:pPr marL="114480" lvl="1" indent="-114120">
              <a:lnSpc>
                <a:spcPct val="90000"/>
              </a:lnSpc>
              <a:spcAft>
                <a:spcPts val="196"/>
              </a:spcAft>
              <a:buClr>
                <a:srgbClr val="000000"/>
              </a:buClr>
              <a:buFont typeface="Symbol" charset="2"/>
              <a:buChar char=""/>
            </a:pPr>
            <a:r>
              <a:rPr lang="it-IT" sz="1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Triangolo della colecistectomia</a:t>
            </a:r>
            <a:endParaRPr lang="it-IT" sz="13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14480" lvl="1" indent="-114120">
              <a:lnSpc>
                <a:spcPct val="90000"/>
              </a:lnSpc>
              <a:spcAft>
                <a:spcPts val="196"/>
              </a:spcAft>
              <a:buClr>
                <a:srgbClr val="000000"/>
              </a:buClr>
              <a:buFont typeface="Symbol" charset="2"/>
              <a:buChar char=""/>
            </a:pPr>
            <a:r>
              <a:rPr lang="it-IT" sz="1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Sede degli elementi del peduncolo cistico</a:t>
            </a:r>
            <a:endParaRPr lang="it-IT" sz="13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7" name="CustomShape 5"/>
          <p:cNvSpPr/>
          <p:nvPr/>
        </p:nvSpPr>
        <p:spPr>
          <a:xfrm>
            <a:off x="7769520" y="4136760"/>
            <a:ext cx="2640600" cy="383400"/>
          </a:xfrm>
          <a:prstGeom prst="roundRect">
            <a:avLst>
              <a:gd name="adj" fmla="val 16667"/>
            </a:avLst>
          </a:prstGeom>
          <a:solidFill>
            <a:schemeClr val="accent2">
              <a:alpha val="90000"/>
              <a:hueOff val="0"/>
              <a:satOff val="0"/>
              <a:lumOff val="0"/>
              <a:alphaOff val="-4000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3">
            <a:scrgbClr r="0" g="0" b="0"/>
          </a:lnRef>
          <a:fillRef idx="0">
            <a:scrgbClr r="0" g="0" b="0"/>
          </a:fillRef>
          <a:effectRef idx="1">
            <a:scrgbClr r="0" g="0" b="0"/>
          </a:effectRef>
          <a:fontRef idx="minor"/>
        </p:style>
        <p:txBody>
          <a:bodyPr lIns="118440" tIns="18720" rIns="99720" bIns="18720" anchor="ctr"/>
          <a:lstStyle/>
          <a:p>
            <a:pPr>
              <a:lnSpc>
                <a:spcPct val="90000"/>
              </a:lnSpc>
              <a:spcAft>
                <a:spcPts val="456"/>
              </a:spcAft>
            </a:pPr>
            <a:r>
              <a:rPr lang="it-IT" sz="13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Triangolo di Calot</a:t>
            </a:r>
            <a:endParaRPr lang="it-IT" sz="13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8" name="CustomShape 6"/>
          <p:cNvSpPr/>
          <p:nvPr/>
        </p:nvSpPr>
        <p:spPr>
          <a:xfrm>
            <a:off x="10363320" y="6642720"/>
            <a:ext cx="1828440" cy="212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800" b="0" strike="noStrike" spc="-1">
                <a:solidFill>
                  <a:srgbClr val="212121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Gupta, World J Gastrointest Surg. 2019</a:t>
            </a:r>
            <a:endParaRPr lang="it-IT" sz="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it-IT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Anatomia chirurgica</a:t>
            </a:r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0" name="CustomShape 2"/>
          <p:cNvSpPr/>
          <p:nvPr/>
        </p:nvSpPr>
        <p:spPr>
          <a:xfrm>
            <a:off x="1153440" y="1690560"/>
            <a:ext cx="9884880" cy="2242440"/>
          </a:xfrm>
          <a:prstGeom prst="roundRect">
            <a:avLst>
              <a:gd name="adj" fmla="val 10000"/>
            </a:avLst>
          </a:prstGeom>
          <a:solidFill>
            <a:schemeClr val="lt1">
              <a:hueOff val="0"/>
              <a:satOff val="0"/>
              <a:lumOff val="0"/>
              <a:alphaOff val="0"/>
            </a:schemeClr>
          </a:solidFill>
          <a:ln>
            <a:solidFill>
              <a:schemeClr val="accent2">
                <a:shade val="80000"/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258640" tIns="57240" rIns="57240" bIns="57240" anchor="ctr"/>
          <a:lstStyle/>
          <a:p>
            <a:pPr>
              <a:lnSpc>
                <a:spcPct val="90000"/>
              </a:lnSpc>
              <a:spcAft>
                <a:spcPts val="524"/>
              </a:spcAft>
            </a:pPr>
            <a:r>
              <a:rPr lang="it-IT" sz="1500" b="1" i="1" u="sng" strike="noStrike" spc="-1">
                <a:solidFill>
                  <a:srgbClr val="ED7D31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Piano Cistico</a:t>
            </a:r>
            <a:endParaRPr lang="it-IT" sz="15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  <a:spcAft>
                <a:spcPts val="524"/>
              </a:spcAft>
            </a:pPr>
            <a:r>
              <a:rPr lang="it-IT" sz="15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Sottile guaina fibrosa situata nel letto della colecisti e in continuità con la lamina ilare e la guaina glissoniana</a:t>
            </a:r>
            <a:endParaRPr lang="it-IT" sz="15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  <a:spcAft>
                <a:spcPts val="524"/>
              </a:spcAft>
            </a:pPr>
            <a:r>
              <a:rPr lang="it-IT" sz="15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del peduncolo portale destro. </a:t>
            </a:r>
            <a:endParaRPr lang="it-IT" sz="15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  <a:spcAft>
                <a:spcPts val="524"/>
              </a:spcAft>
            </a:pPr>
            <a:r>
              <a:rPr lang="it-IT" sz="15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Dovrebbe rimanere intatta, apparendo come una struttura biancastra o grigiastra nel</a:t>
            </a:r>
            <a:endParaRPr lang="it-IT" sz="15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  <a:spcAft>
                <a:spcPts val="524"/>
              </a:spcAft>
            </a:pPr>
            <a:r>
              <a:rPr lang="it-IT" sz="15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letto della colecisti.</a:t>
            </a:r>
            <a:endParaRPr lang="it-IT" sz="15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  <a:spcAft>
                <a:spcPts val="524"/>
              </a:spcAft>
            </a:pPr>
            <a:r>
              <a:rPr lang="it-IT" sz="15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Una sua lesione può determinare sanguinamenti importanti in particolare se i tributari terminali della vena epatica media sono danneggiati</a:t>
            </a:r>
            <a:endParaRPr lang="it-IT" sz="15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1" name="CustomShape 3"/>
          <p:cNvSpPr/>
          <p:nvPr/>
        </p:nvSpPr>
        <p:spPr>
          <a:xfrm>
            <a:off x="1377720" y="1914840"/>
            <a:ext cx="1976760" cy="1793880"/>
          </a:xfrm>
          <a:prstGeom prst="roundRect">
            <a:avLst>
              <a:gd name="adj" fmla="val 10000"/>
            </a:avLst>
          </a:prstGeom>
          <a:blipFill>
            <a:blip r:embed="rId3"/>
            <a:stretch>
              <a:fillRect/>
            </a:stretch>
          </a:blipFill>
          <a:ln>
            <a:solidFill>
              <a:schemeClr val="accent2">
                <a:shade val="80000"/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2" name="CustomShape 4"/>
          <p:cNvSpPr/>
          <p:nvPr/>
        </p:nvSpPr>
        <p:spPr>
          <a:xfrm>
            <a:off x="1153440" y="4158000"/>
            <a:ext cx="9884880" cy="2242440"/>
          </a:xfrm>
          <a:prstGeom prst="roundRect">
            <a:avLst>
              <a:gd name="adj" fmla="val 10000"/>
            </a:avLst>
          </a:prstGeom>
          <a:solidFill>
            <a:schemeClr val="lt1">
              <a:hueOff val="0"/>
              <a:satOff val="0"/>
              <a:lumOff val="0"/>
              <a:alphaOff val="0"/>
            </a:schemeClr>
          </a:solidFill>
          <a:ln>
            <a:solidFill>
              <a:schemeClr val="accent2">
                <a:shade val="80000"/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258640" tIns="57240" rIns="57240" bIns="57240" anchor="ctr"/>
          <a:lstStyle/>
          <a:p>
            <a:pPr>
              <a:lnSpc>
                <a:spcPct val="90000"/>
              </a:lnSpc>
              <a:spcAft>
                <a:spcPts val="524"/>
              </a:spcAft>
            </a:pPr>
            <a:r>
              <a:rPr lang="it-IT" sz="1500" b="1" i="1" u="sng" strike="noStrike" spc="-1">
                <a:solidFill>
                  <a:srgbClr val="ED7D31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Solco di Rouviere </a:t>
            </a:r>
            <a:endParaRPr lang="it-IT" sz="15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  <a:spcAft>
                <a:spcPts val="524"/>
              </a:spcAft>
            </a:pPr>
            <a:r>
              <a:rPr lang="it-IT" sz="15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Solco di 2-3 cm sulla superficie inferiore del lobo destro del fegato, a destra dell'ilo epatico, anteriormente al processo caudato, descritto per la prima volta da Henri Rouviere nel 1924.</a:t>
            </a:r>
            <a:endParaRPr lang="it-IT" sz="15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  <a:spcAft>
                <a:spcPts val="524"/>
              </a:spcAft>
            </a:pPr>
            <a:r>
              <a:rPr lang="it-IT" sz="15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Identificabile nell'82% dei soggetti, tipicamente contiene la triade portale destra o i suoi rami</a:t>
            </a:r>
            <a:endParaRPr lang="it-IT" sz="15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  <a:spcAft>
                <a:spcPts val="524"/>
              </a:spcAft>
            </a:pPr>
            <a:r>
              <a:rPr lang="it-IT" sz="15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Importante punto di riferimento anatomico fisso che aiuta a orientare il chirurgo durante la LC.</a:t>
            </a:r>
            <a:endParaRPr lang="it-IT" sz="15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3" name="CustomShape 5"/>
          <p:cNvSpPr/>
          <p:nvPr/>
        </p:nvSpPr>
        <p:spPr>
          <a:xfrm>
            <a:off x="1377720" y="4382280"/>
            <a:ext cx="1976760" cy="1793880"/>
          </a:xfrm>
          <a:prstGeom prst="roundRect">
            <a:avLst>
              <a:gd name="adj" fmla="val 10000"/>
            </a:avLst>
          </a:prstGeom>
          <a:blipFill>
            <a:blip r:embed="rId4"/>
            <a:stretch>
              <a:fillRect/>
            </a:stretch>
          </a:blipFill>
          <a:ln>
            <a:solidFill>
              <a:schemeClr val="accent2">
                <a:shade val="80000"/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4" name="CustomShape 6"/>
          <p:cNvSpPr/>
          <p:nvPr/>
        </p:nvSpPr>
        <p:spPr>
          <a:xfrm>
            <a:off x="10363320" y="6642720"/>
            <a:ext cx="1828440" cy="212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800" b="0" strike="noStrike" spc="-1">
                <a:solidFill>
                  <a:srgbClr val="212121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Gupta, World J Gastrointest Surg. 2019</a:t>
            </a:r>
            <a:endParaRPr lang="it-IT" sz="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it-IT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Critical View of Safety</a:t>
            </a:r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6" name="CustomShape 2"/>
          <p:cNvSpPr/>
          <p:nvPr/>
        </p:nvSpPr>
        <p:spPr>
          <a:xfrm>
            <a:off x="10709684" y="6614935"/>
            <a:ext cx="1482316" cy="21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800" b="0" strike="noStrike" spc="-1">
                <a:solidFill>
                  <a:srgbClr val="1B1B1B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Sanford, J Am Coll Surg. 2014</a:t>
            </a:r>
            <a:endParaRPr lang="it-IT" sz="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7" name="Immagine 2"/>
          <p:cNvPicPr/>
          <p:nvPr/>
        </p:nvPicPr>
        <p:blipFill>
          <a:blip r:embed="rId3"/>
          <a:stretch/>
        </p:blipFill>
        <p:spPr>
          <a:xfrm>
            <a:off x="111240" y="1690560"/>
            <a:ext cx="6981480" cy="1742760"/>
          </a:xfrm>
          <a:prstGeom prst="rect">
            <a:avLst/>
          </a:prstGeom>
          <a:ln>
            <a:noFill/>
          </a:ln>
        </p:spPr>
      </p:pic>
      <p:sp>
        <p:nvSpPr>
          <p:cNvPr id="118" name="CustomShape 3"/>
          <p:cNvSpPr/>
          <p:nvPr/>
        </p:nvSpPr>
        <p:spPr>
          <a:xfrm>
            <a:off x="479880" y="3876480"/>
            <a:ext cx="6243840" cy="1435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0840" tIns="60840" rIns="60840" bIns="60840" anchor="b"/>
          <a:lstStyle/>
          <a:p>
            <a:pPr>
              <a:lnSpc>
                <a:spcPct val="90000"/>
              </a:lnSpc>
              <a:spcAft>
                <a:spcPts val="561"/>
              </a:spcAft>
            </a:pPr>
            <a:r>
              <a:rPr lang="it-IT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1. Il triangolo di Calot deve essere aperto e deve essere rimosso il tessuto adiposo </a:t>
            </a:r>
            <a:endParaRPr lang="it-IT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  <a:spcAft>
                <a:spcPts val="561"/>
              </a:spcAft>
            </a:pPr>
            <a:r>
              <a:rPr lang="it-IT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2. Dissezione della parte inferiore della colecisti dal cystic plate</a:t>
            </a:r>
            <a:endParaRPr lang="it-IT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  <a:spcAft>
                <a:spcPts val="561"/>
              </a:spcAft>
            </a:pPr>
            <a:r>
              <a:rPr lang="it-IT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3. Solo due strutture entrano nella colecisti (Dotto Cistico e Arteria Cistica)</a:t>
            </a:r>
            <a:endParaRPr lang="it-IT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9" name="CustomShape 4"/>
          <p:cNvSpPr/>
          <p:nvPr/>
        </p:nvSpPr>
        <p:spPr>
          <a:xfrm>
            <a:off x="479880" y="5312880"/>
            <a:ext cx="781560" cy="129960"/>
          </a:xfrm>
          <a:prstGeom prst="parallelogram">
            <a:avLst>
              <a:gd name="adj" fmla="val 140840"/>
            </a:avLst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0" name="CustomShape 5"/>
          <p:cNvSpPr/>
          <p:nvPr/>
        </p:nvSpPr>
        <p:spPr>
          <a:xfrm>
            <a:off x="1307520" y="5312880"/>
            <a:ext cx="781560" cy="129960"/>
          </a:xfrm>
          <a:prstGeom prst="parallelogram">
            <a:avLst>
              <a:gd name="adj" fmla="val 140840"/>
            </a:avLst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1" name="CustomShape 6"/>
          <p:cNvSpPr/>
          <p:nvPr/>
        </p:nvSpPr>
        <p:spPr>
          <a:xfrm>
            <a:off x="2135160" y="5312880"/>
            <a:ext cx="781560" cy="129960"/>
          </a:xfrm>
          <a:prstGeom prst="parallelogram">
            <a:avLst>
              <a:gd name="adj" fmla="val 140840"/>
            </a:avLst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2" name="CustomShape 7"/>
          <p:cNvSpPr/>
          <p:nvPr/>
        </p:nvSpPr>
        <p:spPr>
          <a:xfrm>
            <a:off x="2962800" y="5312880"/>
            <a:ext cx="781560" cy="129960"/>
          </a:xfrm>
          <a:prstGeom prst="parallelogram">
            <a:avLst>
              <a:gd name="adj" fmla="val 140840"/>
            </a:avLst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3" name="CustomShape 8"/>
          <p:cNvSpPr/>
          <p:nvPr/>
        </p:nvSpPr>
        <p:spPr>
          <a:xfrm>
            <a:off x="3790080" y="5312880"/>
            <a:ext cx="781560" cy="129960"/>
          </a:xfrm>
          <a:prstGeom prst="parallelogram">
            <a:avLst>
              <a:gd name="adj" fmla="val 140840"/>
            </a:avLst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4" name="CustomShape 9"/>
          <p:cNvSpPr/>
          <p:nvPr/>
        </p:nvSpPr>
        <p:spPr>
          <a:xfrm>
            <a:off x="4617720" y="5312880"/>
            <a:ext cx="781560" cy="129960"/>
          </a:xfrm>
          <a:prstGeom prst="parallelogram">
            <a:avLst>
              <a:gd name="adj" fmla="val 140840"/>
            </a:avLst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5" name="CustomShape 10"/>
          <p:cNvSpPr/>
          <p:nvPr/>
        </p:nvSpPr>
        <p:spPr>
          <a:xfrm>
            <a:off x="5445360" y="5312880"/>
            <a:ext cx="781560" cy="129960"/>
          </a:xfrm>
          <a:prstGeom prst="parallelogram">
            <a:avLst>
              <a:gd name="adj" fmla="val 140840"/>
            </a:avLst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26" name="Immagine 8"/>
          <p:cNvPicPr/>
          <p:nvPr/>
        </p:nvPicPr>
        <p:blipFill>
          <a:blip r:embed="rId4"/>
          <a:stretch/>
        </p:blipFill>
        <p:spPr>
          <a:xfrm>
            <a:off x="7589105" y="1953436"/>
            <a:ext cx="4184073" cy="3599575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it-IT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Colecistectomia Laparoscopica: complicanze</a:t>
            </a:r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8" name="Line 2"/>
          <p:cNvSpPr/>
          <p:nvPr/>
        </p:nvSpPr>
        <p:spPr>
          <a:xfrm>
            <a:off x="1096920" y="2040050"/>
            <a:ext cx="10058400" cy="360"/>
          </a:xfrm>
          <a:prstGeom prst="line">
            <a:avLst/>
          </a:prstGeom>
          <a:ln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1">
            <a:scrgbClr r="0" g="0" b="0"/>
          </a:lnRef>
          <a:fillRef idx="0">
            <a:scrgbClr r="0" g="0" b="0"/>
          </a:fillRef>
          <a:effectRef idx="2">
            <a:scrgbClr r="0" g="0" b="0"/>
          </a:effectRef>
          <a:fontRef idx="minor"/>
        </p:style>
      </p:sp>
      <p:sp>
        <p:nvSpPr>
          <p:cNvPr id="129" name="CustomShape 3"/>
          <p:cNvSpPr/>
          <p:nvPr/>
        </p:nvSpPr>
        <p:spPr>
          <a:xfrm>
            <a:off x="1096920" y="2040410"/>
            <a:ext cx="2011320" cy="402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760" tIns="68760" rIns="68760" bIns="68760"/>
          <a:lstStyle/>
          <a:p>
            <a:pPr>
              <a:lnSpc>
                <a:spcPct val="90000"/>
              </a:lnSpc>
              <a:spcAft>
                <a:spcPts val="629"/>
              </a:spcAft>
            </a:pPr>
            <a:r>
              <a:rPr lang="it-IT" sz="1800" b="1" strike="noStrike" spc="-1">
                <a:solidFill>
                  <a:srgbClr val="ED7D31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  <a:spcAft>
                <a:spcPts val="629"/>
              </a:spcAft>
            </a:pPr>
            <a:r>
              <a:rPr lang="it-IT" sz="1800" b="1" strike="noStrike" spc="-1">
                <a:solidFill>
                  <a:srgbClr val="ED7D31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  <a:spcAft>
                <a:spcPts val="629"/>
              </a:spcAft>
            </a:pPr>
            <a:r>
              <a:rPr lang="it-IT" sz="1800" b="1" strike="noStrike" spc="-1">
                <a:solidFill>
                  <a:srgbClr val="ED7D31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  <a:spcAft>
                <a:spcPts val="629"/>
              </a:spcAft>
            </a:pPr>
            <a:r>
              <a:rPr lang="it-IT" sz="1800" b="1" strike="noStrike" spc="-1">
                <a:solidFill>
                  <a:srgbClr val="ED7D31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  <a:spcAft>
                <a:spcPts val="629"/>
              </a:spcAft>
            </a:pPr>
            <a:r>
              <a:rPr lang="it-IT" sz="1800" b="1" strike="noStrike" spc="-1">
                <a:solidFill>
                  <a:srgbClr val="ED7D31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  <a:spcAft>
                <a:spcPts val="629"/>
              </a:spcAft>
            </a:pPr>
            <a:r>
              <a:rPr lang="it-IT" sz="1800" b="1" strike="noStrike" spc="-1">
                <a:solidFill>
                  <a:srgbClr val="ED7D31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  <a:spcAft>
                <a:spcPts val="629"/>
              </a:spcAft>
            </a:pPr>
            <a:r>
              <a:rPr lang="it-IT" sz="1800" b="1" strike="noStrike" spc="-1">
                <a:solidFill>
                  <a:srgbClr val="ED7D31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  <a:spcAft>
                <a:spcPts val="629"/>
              </a:spcAft>
            </a:pPr>
            <a:r>
              <a:rPr lang="it-IT" sz="1800" b="1" strike="noStrike" spc="-1">
                <a:solidFill>
                  <a:srgbClr val="ED7D31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  <a:spcAft>
                <a:spcPts val="629"/>
              </a:spcAft>
            </a:pPr>
            <a:r>
              <a:rPr lang="it-IT" sz="1800" b="1" strike="noStrike" spc="-1">
                <a:solidFill>
                  <a:srgbClr val="ED7D31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  <a:spcAft>
                <a:spcPts val="629"/>
              </a:spcAft>
            </a:pPr>
            <a:r>
              <a:rPr lang="it-IT" sz="1800" b="1" strike="noStrike" spc="-1">
                <a:solidFill>
                  <a:srgbClr val="ED7D31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Z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  <a:spcAft>
                <a:spcPts val="629"/>
              </a:spcAft>
            </a:pPr>
            <a:r>
              <a:rPr lang="it-IT" sz="1800" b="1" strike="noStrike" spc="-1">
                <a:solidFill>
                  <a:srgbClr val="ED7D31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0" name="CustomShape 4"/>
          <p:cNvSpPr/>
          <p:nvPr/>
        </p:nvSpPr>
        <p:spPr>
          <a:xfrm>
            <a:off x="3259440" y="2103050"/>
            <a:ext cx="7895520" cy="1256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37160" tIns="137160" rIns="137160" bIns="137160"/>
          <a:lstStyle/>
          <a:p>
            <a:pPr>
              <a:lnSpc>
                <a:spcPct val="90000"/>
              </a:lnSpc>
              <a:spcAft>
                <a:spcPts val="1261"/>
              </a:spcAft>
            </a:pPr>
            <a:r>
              <a:rPr lang="it-IT" sz="3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Lesioni delle vie biliari</a:t>
            </a:r>
            <a:endParaRPr lang="it-IT" sz="3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1" name="Line 5"/>
          <p:cNvSpPr/>
          <p:nvPr/>
        </p:nvSpPr>
        <p:spPr>
          <a:xfrm>
            <a:off x="3108600" y="3166200"/>
            <a:ext cx="8046720" cy="360"/>
          </a:xfrm>
          <a:prstGeom prst="line">
            <a:avLst/>
          </a:prstGeom>
          <a:ln>
            <a:solidFill>
              <a:schemeClr val="accent1">
                <a:tint val="50000"/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1">
            <a:scrgbClr r="0" g="0" b="0"/>
          </a:effectRef>
          <a:fontRef idx="minor"/>
        </p:style>
      </p:sp>
      <p:sp>
        <p:nvSpPr>
          <p:cNvPr id="132" name="CustomShape 6"/>
          <p:cNvSpPr/>
          <p:nvPr/>
        </p:nvSpPr>
        <p:spPr>
          <a:xfrm>
            <a:off x="3259440" y="3423170"/>
            <a:ext cx="7895520" cy="1256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37160" tIns="137160" rIns="137160" bIns="137160"/>
          <a:lstStyle/>
          <a:p>
            <a:pPr>
              <a:lnSpc>
                <a:spcPct val="90000"/>
              </a:lnSpc>
              <a:spcAft>
                <a:spcPts val="1261"/>
              </a:spcAft>
            </a:pPr>
            <a:r>
              <a:rPr lang="it-IT" sz="3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Emorragie</a:t>
            </a:r>
            <a:endParaRPr lang="it-IT" sz="3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3" name="Line 7"/>
          <p:cNvSpPr/>
          <p:nvPr/>
        </p:nvSpPr>
        <p:spPr>
          <a:xfrm>
            <a:off x="3108600" y="4485960"/>
            <a:ext cx="8046720" cy="360"/>
          </a:xfrm>
          <a:prstGeom prst="line">
            <a:avLst/>
          </a:prstGeom>
          <a:ln>
            <a:solidFill>
              <a:schemeClr val="accent1">
                <a:tint val="50000"/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1">
            <a:scrgbClr r="0" g="0" b="0"/>
          </a:effectRef>
          <a:fontRef idx="minor"/>
        </p:style>
      </p:sp>
      <p:sp>
        <p:nvSpPr>
          <p:cNvPr id="134" name="CustomShape 8"/>
          <p:cNvSpPr/>
          <p:nvPr/>
        </p:nvSpPr>
        <p:spPr>
          <a:xfrm>
            <a:off x="3259440" y="4742930"/>
            <a:ext cx="7895520" cy="1256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37160" tIns="137160" rIns="137160" bIns="137160"/>
          <a:lstStyle/>
          <a:p>
            <a:pPr>
              <a:lnSpc>
                <a:spcPct val="90000"/>
              </a:lnSpc>
              <a:spcAft>
                <a:spcPts val="1261"/>
              </a:spcAft>
            </a:pPr>
            <a:r>
              <a:rPr lang="it-IT" sz="3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Lesioni viscerali</a:t>
            </a:r>
            <a:endParaRPr lang="it-IT" sz="3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5" name="Line 9"/>
          <p:cNvSpPr/>
          <p:nvPr/>
        </p:nvSpPr>
        <p:spPr>
          <a:xfrm>
            <a:off x="3108600" y="5806080"/>
            <a:ext cx="8046720" cy="360"/>
          </a:xfrm>
          <a:prstGeom prst="line">
            <a:avLst/>
          </a:prstGeom>
          <a:ln>
            <a:solidFill>
              <a:schemeClr val="accent1">
                <a:tint val="50000"/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1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it-IT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Lesioni delle vie biliari </a:t>
            </a:r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7" name="CustomShape 2"/>
          <p:cNvSpPr/>
          <p:nvPr/>
        </p:nvSpPr>
        <p:spPr>
          <a:xfrm>
            <a:off x="838080" y="1690560"/>
            <a:ext cx="10058040" cy="73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rm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it-IT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La complicanza più temuta è la lesione della via biliare principale (VBP)</a:t>
            </a:r>
            <a:endParaRPr lang="it-IT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8" name="CustomShape 3"/>
          <p:cNvSpPr/>
          <p:nvPr/>
        </p:nvSpPr>
        <p:spPr>
          <a:xfrm>
            <a:off x="358200" y="3016080"/>
            <a:ext cx="693360" cy="693360"/>
          </a:xfrm>
          <a:prstGeom prst="ellipse">
            <a:avLst/>
          </a:prstGeom>
          <a:solidFill>
            <a:schemeClr val="accent2">
              <a:tint val="40000"/>
              <a:hueOff val="0"/>
              <a:satOff val="0"/>
              <a:lumOff val="0"/>
              <a:alphaOff val="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2">
            <a:scrgbClr r="0" g="0" b="0"/>
          </a:effectRef>
          <a:fontRef idx="minor"/>
        </p:style>
      </p:sp>
      <p:sp>
        <p:nvSpPr>
          <p:cNvPr id="139" name="CustomShape 4"/>
          <p:cNvSpPr/>
          <p:nvPr/>
        </p:nvSpPr>
        <p:spPr>
          <a:xfrm>
            <a:off x="427680" y="3085560"/>
            <a:ext cx="554400" cy="554400"/>
          </a:xfrm>
          <a:prstGeom prst="chord">
            <a:avLst>
              <a:gd name="adj1" fmla="val 0"/>
              <a:gd name="adj2" fmla="val 10800000"/>
            </a:avLst>
          </a:prstGeom>
          <a:gradFill>
            <a:gsLst>
              <a:gs pos="0">
                <a:schemeClr val="accent2">
                  <a:shade val="80000"/>
                  <a:hueOff val="0"/>
                  <a:satOff val="0"/>
                  <a:lumOff val="0"/>
                  <a:alphaOff val="0"/>
                  <a:satMod val="103000"/>
                  <a:lumMod val="102000"/>
                  <a:tint val="94000"/>
                </a:schemeClr>
              </a:gs>
              <a:gs pos="50000">
                <a:schemeClr val="accent2">
                  <a:shade val="80000"/>
                  <a:hueOff val="0"/>
                  <a:satOff val="0"/>
                  <a:lumOff val="0"/>
                  <a:alphaOff val="0"/>
                  <a:satMod val="110000"/>
                  <a:lumMod val="100000"/>
                  <a:shade val="100000"/>
                </a:schemeClr>
              </a:gs>
              <a:gs pos="100000">
                <a:schemeClr val="accent2">
                  <a:shade val="80000"/>
                  <a:hueOff val="0"/>
                  <a:satOff val="0"/>
                  <a:lumOff val="0"/>
                  <a:alphaOff val="0"/>
                  <a:lumMod val="99000"/>
                  <a:satMod val="120000"/>
                  <a:shade val="78000"/>
                </a:schemeClr>
              </a:gs>
            </a:gsLst>
            <a:lin ang="5400000"/>
          </a:gradFill>
          <a:ln>
            <a:solidFill>
              <a:schemeClr val="accent2">
                <a:shade val="80000"/>
                <a:hueOff val="0"/>
                <a:satOff val="0"/>
                <a:lumOff val="0"/>
                <a:alphaOff val="0"/>
              </a:schemeClr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1">
            <a:scrgbClr r="0" g="0" b="0"/>
          </a:lnRef>
          <a:fillRef idx="0">
            <a:scrgbClr r="0" g="0" b="0"/>
          </a:fillRef>
          <a:effectRef idx="3">
            <a:scrgbClr r="0" g="0" b="0"/>
          </a:effectRef>
          <a:fontRef idx="minor"/>
        </p:style>
      </p:sp>
      <p:sp>
        <p:nvSpPr>
          <p:cNvPr id="140" name="CustomShape 5"/>
          <p:cNvSpPr/>
          <p:nvPr/>
        </p:nvSpPr>
        <p:spPr>
          <a:xfrm>
            <a:off x="1196280" y="3016080"/>
            <a:ext cx="2051640" cy="69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0680" tIns="40680" rIns="40680" bIns="40680" anchor="b"/>
          <a:lstStyle/>
          <a:p>
            <a:pPr>
              <a:lnSpc>
                <a:spcPct val="90000"/>
              </a:lnSpc>
              <a:spcAft>
                <a:spcPts val="561"/>
              </a:spcAft>
            </a:pPr>
            <a:r>
              <a:rPr lang="it-IT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L’incidenza delle lesioni maggiori è 0,1% nelle VLC elettive e 0,3% in quelle d’urgenza</a:t>
            </a:r>
            <a:endParaRPr lang="it-IT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1" name="CustomShape 6"/>
          <p:cNvSpPr/>
          <p:nvPr/>
        </p:nvSpPr>
        <p:spPr>
          <a:xfrm>
            <a:off x="3392640" y="3016080"/>
            <a:ext cx="693360" cy="693360"/>
          </a:xfrm>
          <a:prstGeom prst="ellipse">
            <a:avLst/>
          </a:prstGeom>
          <a:solidFill>
            <a:schemeClr val="accent2">
              <a:tint val="40000"/>
              <a:hueOff val="0"/>
              <a:satOff val="0"/>
              <a:lumOff val="0"/>
              <a:alphaOff val="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2">
            <a:scrgbClr r="0" g="0" b="0"/>
          </a:effectRef>
          <a:fontRef idx="minor"/>
        </p:style>
      </p:sp>
      <p:sp>
        <p:nvSpPr>
          <p:cNvPr id="142" name="CustomShape 7"/>
          <p:cNvSpPr/>
          <p:nvPr/>
        </p:nvSpPr>
        <p:spPr>
          <a:xfrm>
            <a:off x="3462120" y="3085560"/>
            <a:ext cx="554400" cy="554400"/>
          </a:xfrm>
          <a:prstGeom prst="chord">
            <a:avLst>
              <a:gd name="adj1" fmla="val 16200000"/>
              <a:gd name="adj2" fmla="val 16200000"/>
            </a:avLst>
          </a:prstGeom>
          <a:gradFill>
            <a:gsLst>
              <a:gs pos="0">
                <a:schemeClr val="accent2">
                  <a:shade val="80000"/>
                  <a:hueOff val="-481415"/>
                  <a:satOff val="10166"/>
                  <a:lumOff val="27081"/>
                  <a:alphaOff val="0"/>
                  <a:satMod val="103000"/>
                  <a:lumMod val="102000"/>
                  <a:tint val="94000"/>
                </a:schemeClr>
              </a:gs>
              <a:gs pos="50000">
                <a:schemeClr val="accent2">
                  <a:shade val="80000"/>
                  <a:hueOff val="-481415"/>
                  <a:satOff val="10166"/>
                  <a:lumOff val="27081"/>
                  <a:alphaOff val="0"/>
                  <a:satMod val="110000"/>
                  <a:lumMod val="100000"/>
                  <a:shade val="100000"/>
                </a:schemeClr>
              </a:gs>
              <a:gs pos="100000">
                <a:schemeClr val="accent2">
                  <a:shade val="80000"/>
                  <a:hueOff val="-481415"/>
                  <a:satOff val="10166"/>
                  <a:lumOff val="27081"/>
                  <a:alphaOff val="0"/>
                  <a:lumMod val="99000"/>
                  <a:satMod val="120000"/>
                  <a:shade val="78000"/>
                </a:schemeClr>
              </a:gs>
            </a:gsLst>
            <a:lin ang="5400000"/>
          </a:gradFill>
          <a:ln>
            <a:solidFill>
              <a:schemeClr val="accent2">
                <a:shade val="80000"/>
                <a:hueOff val="-481415"/>
                <a:satOff val="10166"/>
                <a:lumOff val="27081"/>
                <a:alphaOff val="0"/>
              </a:schemeClr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1">
            <a:scrgbClr r="0" g="0" b="0"/>
          </a:lnRef>
          <a:fillRef idx="0">
            <a:scrgbClr r="0" g="0" b="0"/>
          </a:fillRef>
          <a:effectRef idx="3">
            <a:scrgbClr r="0" g="0" b="0"/>
          </a:effectRef>
          <a:fontRef idx="minor"/>
        </p:style>
      </p:sp>
      <p:sp>
        <p:nvSpPr>
          <p:cNvPr id="143" name="CustomShape 8"/>
          <p:cNvSpPr/>
          <p:nvPr/>
        </p:nvSpPr>
        <p:spPr>
          <a:xfrm>
            <a:off x="4230720" y="3016080"/>
            <a:ext cx="2051640" cy="69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0680" tIns="40680" rIns="40680" bIns="40680" anchor="b"/>
          <a:lstStyle/>
          <a:p>
            <a:pPr>
              <a:lnSpc>
                <a:spcPct val="90000"/>
              </a:lnSpc>
              <a:spcAft>
                <a:spcPts val="561"/>
              </a:spcAft>
            </a:pPr>
            <a:r>
              <a:rPr lang="it-IT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Considerate tutti i tipi di lesioni, l’incidenza sale allo 0,4% per le VLC elettive e allo 0,8% per gli interventi in urgenza </a:t>
            </a:r>
            <a:endParaRPr lang="it-IT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44" name="Immagine 3"/>
          <p:cNvPicPr/>
          <p:nvPr/>
        </p:nvPicPr>
        <p:blipFill>
          <a:blip r:embed="rId3"/>
          <a:stretch/>
        </p:blipFill>
        <p:spPr>
          <a:xfrm>
            <a:off x="5500145" y="3999600"/>
            <a:ext cx="6482160" cy="28584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it-IT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Lesioni delle vie biliari </a:t>
            </a:r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46" name="Immagine 5"/>
          <p:cNvPicPr/>
          <p:nvPr/>
        </p:nvPicPr>
        <p:blipFill>
          <a:blip r:embed="rId3"/>
          <a:stretch/>
        </p:blipFill>
        <p:spPr>
          <a:xfrm>
            <a:off x="5825880" y="4134240"/>
            <a:ext cx="4653000" cy="2515680"/>
          </a:xfrm>
          <a:prstGeom prst="rect">
            <a:avLst/>
          </a:prstGeom>
          <a:ln>
            <a:noFill/>
          </a:ln>
        </p:spPr>
      </p:pic>
      <p:pic>
        <p:nvPicPr>
          <p:cNvPr id="147" name="Immagine 7"/>
          <p:cNvPicPr/>
          <p:nvPr/>
        </p:nvPicPr>
        <p:blipFill>
          <a:blip r:embed="rId4"/>
          <a:stretch/>
        </p:blipFill>
        <p:spPr>
          <a:xfrm>
            <a:off x="838080" y="2487960"/>
            <a:ext cx="4987440" cy="1556640"/>
          </a:xfrm>
          <a:prstGeom prst="rect">
            <a:avLst/>
          </a:prstGeom>
          <a:ln>
            <a:noFill/>
          </a:ln>
        </p:spPr>
      </p:pic>
      <p:sp>
        <p:nvSpPr>
          <p:cNvPr id="148" name="CustomShape 2"/>
          <p:cNvSpPr/>
          <p:nvPr/>
        </p:nvSpPr>
        <p:spPr>
          <a:xfrm>
            <a:off x="200880" y="1690560"/>
            <a:ext cx="11790000" cy="700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Nel passato il rischio di complicanze biliari era maggiore nella chirurgia laparoscopica rispetto alla chirurgia open ma la tendenza si è invertita con il progredire delle conoscenze sulle tecniche mininvasive </a:t>
            </a:r>
            <a:endParaRPr lang="it-IT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Rettangolo arrotondato 1"/>
          <p:cNvSpPr/>
          <p:nvPr/>
        </p:nvSpPr>
        <p:spPr>
          <a:xfrm>
            <a:off x="5680364" y="6248400"/>
            <a:ext cx="5043054" cy="512618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972</TotalTime>
  <Words>1094</Words>
  <Application>Microsoft Office PowerPoint</Application>
  <PresentationFormat>Widescreen</PresentationFormat>
  <Paragraphs>142</Paragraphs>
  <Slides>23</Slides>
  <Notes>17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23</vt:i4>
      </vt:variant>
    </vt:vector>
  </HeadingPairs>
  <TitlesOfParts>
    <vt:vector size="33" baseType="lpstr">
      <vt:lpstr>Arial</vt:lpstr>
      <vt:lpstr>Brush Script MT</vt:lpstr>
      <vt:lpstr>Calibri</vt:lpstr>
      <vt:lpstr>Calibri Light</vt:lpstr>
      <vt:lpstr>Cambria</vt:lpstr>
      <vt:lpstr>DejaVu Sans</vt:lpstr>
      <vt:lpstr>Symbol</vt:lpstr>
      <vt:lpstr>Times New Roman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ENEL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subject/>
  <dc:creator>Antonella Allegretti</dc:creator>
  <dc:description/>
  <cp:lastModifiedBy>unrraffa10</cp:lastModifiedBy>
  <cp:revision>44</cp:revision>
  <dcterms:created xsi:type="dcterms:W3CDTF">2026-02-15T11:10:11Z</dcterms:created>
  <dcterms:modified xsi:type="dcterms:W3CDTF">2026-02-19T14:33:59Z</dcterms:modified>
  <dc:language>it-IT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Company">
    <vt:lpwstr>ENEL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7</vt:i4>
  </property>
  <property fmtid="{D5CDD505-2E9C-101B-9397-08002B2CF9AE}" pid="9" name="PresentationFormat">
    <vt:lpwstr>Widescreen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16</vt:i4>
  </property>
</Properties>
</file>